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 id="2147483786" r:id="rId2"/>
    <p:sldMasterId id="2147483804" r:id="rId3"/>
    <p:sldMasterId id="2147483837" r:id="rId4"/>
    <p:sldMasterId id="2147483856" r:id="rId5"/>
    <p:sldMasterId id="2147483869" r:id="rId6"/>
    <p:sldMasterId id="2147483882" r:id="rId7"/>
    <p:sldMasterId id="2147483895" r:id="rId8"/>
    <p:sldMasterId id="2147483907" r:id="rId9"/>
  </p:sldMasterIdLst>
  <p:notesMasterIdLst>
    <p:notesMasterId r:id="rId58"/>
  </p:notesMasterIdLst>
  <p:sldIdLst>
    <p:sldId id="257" r:id="rId10"/>
    <p:sldId id="258" r:id="rId11"/>
    <p:sldId id="260" r:id="rId12"/>
    <p:sldId id="690" r:id="rId13"/>
    <p:sldId id="589" r:id="rId14"/>
    <p:sldId id="746" r:id="rId15"/>
    <p:sldId id="748" r:id="rId16"/>
    <p:sldId id="784" r:id="rId17"/>
    <p:sldId id="747" r:id="rId18"/>
    <p:sldId id="712" r:id="rId19"/>
    <p:sldId id="749" r:id="rId20"/>
    <p:sldId id="750" r:id="rId21"/>
    <p:sldId id="751" r:id="rId22"/>
    <p:sldId id="752" r:id="rId23"/>
    <p:sldId id="753" r:id="rId24"/>
    <p:sldId id="754" r:id="rId25"/>
    <p:sldId id="755" r:id="rId26"/>
    <p:sldId id="756" r:id="rId27"/>
    <p:sldId id="757" r:id="rId28"/>
    <p:sldId id="785" r:id="rId29"/>
    <p:sldId id="758" r:id="rId30"/>
    <p:sldId id="759" r:id="rId31"/>
    <p:sldId id="760" r:id="rId32"/>
    <p:sldId id="713" r:id="rId33"/>
    <p:sldId id="761" r:id="rId34"/>
    <p:sldId id="762" r:id="rId35"/>
    <p:sldId id="271" r:id="rId36"/>
    <p:sldId id="763" r:id="rId37"/>
    <p:sldId id="786" r:id="rId38"/>
    <p:sldId id="764" r:id="rId39"/>
    <p:sldId id="765" r:id="rId40"/>
    <p:sldId id="766" r:id="rId41"/>
    <p:sldId id="768" r:id="rId42"/>
    <p:sldId id="769" r:id="rId43"/>
    <p:sldId id="772" r:id="rId44"/>
    <p:sldId id="770" r:id="rId45"/>
    <p:sldId id="774" r:id="rId46"/>
    <p:sldId id="775" r:id="rId47"/>
    <p:sldId id="776" r:id="rId48"/>
    <p:sldId id="777" r:id="rId49"/>
    <p:sldId id="778" r:id="rId50"/>
    <p:sldId id="779" r:id="rId51"/>
    <p:sldId id="780" r:id="rId52"/>
    <p:sldId id="781" r:id="rId53"/>
    <p:sldId id="782" r:id="rId54"/>
    <p:sldId id="783" r:id="rId55"/>
    <p:sldId id="767" r:id="rId56"/>
    <p:sldId id="77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D21"/>
    <a:srgbClr val="A6B727"/>
    <a:srgbClr val="FF7C80"/>
    <a:srgbClr val="EB0FAC"/>
    <a:srgbClr val="F676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192"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8745A-F820-479F-B8E5-AF645BBF304B}"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6BFA5-AA7D-4584-BCFD-B6AF97BD4AFE}" type="slidenum">
              <a:rPr lang="en-US" smtClean="0"/>
              <a:t>‹#›</a:t>
            </a:fld>
            <a:endParaRPr lang="en-US"/>
          </a:p>
        </p:txBody>
      </p:sp>
    </p:spTree>
    <p:extLst>
      <p:ext uri="{BB962C8B-B14F-4D97-AF65-F5344CB8AC3E}">
        <p14:creationId xmlns:p14="http://schemas.microsoft.com/office/powerpoint/2010/main" val="329780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a:t>
            </a:fld>
            <a:endParaRPr lang="en-US" dirty="0"/>
          </a:p>
        </p:txBody>
      </p:sp>
    </p:spTree>
    <p:extLst>
      <p:ext uri="{BB962C8B-B14F-4D97-AF65-F5344CB8AC3E}">
        <p14:creationId xmlns:p14="http://schemas.microsoft.com/office/powerpoint/2010/main" val="1303247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a:t>
            </a:fld>
            <a:endParaRPr lang="en-US" dirty="0"/>
          </a:p>
        </p:txBody>
      </p:sp>
    </p:spTree>
    <p:extLst>
      <p:ext uri="{BB962C8B-B14F-4D97-AF65-F5344CB8AC3E}">
        <p14:creationId xmlns:p14="http://schemas.microsoft.com/office/powerpoint/2010/main" val="363299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10</a:t>
            </a:fld>
            <a:endParaRPr lang="en-US"/>
          </a:p>
        </p:txBody>
      </p:sp>
    </p:spTree>
    <p:extLst>
      <p:ext uri="{BB962C8B-B14F-4D97-AF65-F5344CB8AC3E}">
        <p14:creationId xmlns:p14="http://schemas.microsoft.com/office/powerpoint/2010/main" val="342016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24</a:t>
            </a:fld>
            <a:endParaRPr lang="en-US"/>
          </a:p>
        </p:txBody>
      </p:sp>
    </p:spTree>
    <p:extLst>
      <p:ext uri="{BB962C8B-B14F-4D97-AF65-F5344CB8AC3E}">
        <p14:creationId xmlns:p14="http://schemas.microsoft.com/office/powerpoint/2010/main" val="263446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7.png"/></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2">
                    <a:lumMod val="50000"/>
                  </a:schemeClr>
                </a:solidFill>
              </a:defRPr>
            </a:lvl1p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4B7E4EF-A1BD-40F4-AB7B-04F084DD991D}"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313596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9600153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16984324"/>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86558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83081067"/>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31758995"/>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56931192"/>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72216860"/>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27253313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686715"/>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6284075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3995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21261959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59564212"/>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29221180"/>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40147105"/>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03205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5971367"/>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520006"/>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4820764"/>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2234"/>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37757420"/>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8CF2E-D6FC-405B-9C19-49530B4D5F6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27112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15816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52270211"/>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0951432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88CF2E-D6FC-405B-9C19-49530B4D5F62}" type="datetimeFigureOut">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4948635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77216649"/>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6FA2B21-3FCD-4721-B95C-427943F61125}"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91865777"/>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38290108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10926483"/>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6413573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245816215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9433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7001896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81182199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88CF2E-D6FC-405B-9C19-49530B4D5F62}" type="datetimeFigureOut">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3581845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88CF2E-D6FC-405B-9C19-49530B4D5F62}" type="datetimeFigureOut">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6871761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8CF2E-D6FC-405B-9C19-49530B4D5F6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8279899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8CF2E-D6FC-405B-9C19-49530B4D5F6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767345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88CF2E-D6FC-405B-9C19-49530B4D5F62}" type="datetimeFigureOut">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2723098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88CF2E-D6FC-405B-9C19-49530B4D5F62}" type="datetimeFigureOut">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339455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8CF2E-D6FC-405B-9C19-49530B4D5F6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507587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8CF2E-D6FC-405B-9C19-49530B4D5F6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4045305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18106046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2926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8CF2E-D6FC-405B-9C19-49530B4D5F6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710153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28693548"/>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582283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2105250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6189471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359623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6FA2B21-3FCD-4721-B95C-427943F61125}"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61001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696938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7015541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6112782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815393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6250112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58603299"/>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1081445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83168604"/>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9672061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62439073"/>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6961987"/>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5106218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8CF2E-D6FC-405B-9C19-49530B4D5F6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3727569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7795606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990769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9853354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88CF2E-D6FC-405B-9C19-49530B4D5F62}" type="datetimeFigureOut">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2312491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4316523"/>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6FA2B21-3FCD-4721-B95C-427943F61125}"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91901609"/>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42049919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94420674"/>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27907749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7268762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81407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40618647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88CF2E-D6FC-405B-9C19-49530B4D5F62}" type="datetimeFigureOut">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881680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88CF2E-D6FC-405B-9C19-49530B4D5F62}" type="datetimeFigureOut">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31362256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88CF2E-D6FC-405B-9C19-49530B4D5F62}" type="datetimeFigureOut">
              <a:rPr lang="en-US" smtClean="0"/>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3564768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8CF2E-D6FC-405B-9C19-49530B4D5F6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31352497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8CF2E-D6FC-405B-9C19-49530B4D5F62}" type="datetimeFigureOut">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32255898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5889853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4B7E4EF-A1BD-40F4-AB7B-04F084DD991D}"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5693739"/>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3620052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9947977"/>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53336689"/>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4048361"/>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15589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95391770"/>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92827786"/>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905895"/>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14607403"/>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1591918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9940727"/>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821386"/>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13999778"/>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2715371"/>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429437"/>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3456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58771980"/>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060526"/>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13531518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4B7E4EF-A1BD-40F4-AB7B-04F084DD991D}"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85380"/>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60460865"/>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14614"/>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3013051"/>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97829899"/>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6560119"/>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79776160"/>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2426214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88CF2E-D6FC-405B-9C19-49530B4D5F62}" type="datetimeFigureOut">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33356-1AA7-4CEC-BA89-DB1D801C43A3}" type="slidenum">
              <a:rPr lang="en-US" smtClean="0"/>
              <a:t>‹#›</a:t>
            </a:fld>
            <a:endParaRPr lang="en-US"/>
          </a:p>
        </p:txBody>
      </p:sp>
    </p:spTree>
    <p:extLst>
      <p:ext uri="{BB962C8B-B14F-4D97-AF65-F5344CB8AC3E}">
        <p14:creationId xmlns:p14="http://schemas.microsoft.com/office/powerpoint/2010/main" val="2774216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9360059"/>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05949709"/>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30075887"/>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18840229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72023576"/>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541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2D6E202-B606-4609-B914-27C9371A1F6D}" type="datetime1">
              <a:rPr lang="en-US" smtClean="0"/>
              <a:t>12/2/2021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974091717"/>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6059630"/>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6677523"/>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D6E202-B606-4609-B914-27C9371A1F6D}"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932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0019223"/>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171765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8219085"/>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12/2/2021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2533654"/>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8190370"/>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2144778"/>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300901823"/>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695103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6FA2B21-3FCD-4721-B95C-427943F61125}" type="datetime1">
              <a:rPr lang="en-US" smtClean="0"/>
              <a:t>12/2/2021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64409625"/>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6027213"/>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487469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4.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7.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3.pn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2.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5.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18.pn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microsoft.com/office/2007/relationships/hdphoto" Target="../media/hdphoto1.wdp"/></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6" Type="http://schemas.openxmlformats.org/officeDocument/2006/relationships/image" Target="../media/image18.png"/><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microsoft.com/office/2007/relationships/hdphoto" Target="../media/hdphoto1.wdp"/><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theme" Target="../theme/theme9.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image" Target="../media/image7.png"/><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2">
                    <a:lumMod val="50000"/>
                  </a:schemeClr>
                </a:solidFill>
              </a:defRPr>
            </a:lvl1pPr>
          </a:lstStyle>
          <a:p>
            <a:fld id="{9D88CF2E-D6FC-405B-9C19-49530B4D5F62}" type="datetimeFigureOut">
              <a:rPr lang="en-US" smtClean="0"/>
              <a:t>12/2/2021</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2">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2">
                    <a:lumMod val="50000"/>
                  </a:schemeClr>
                </a:solidFill>
              </a:defRPr>
            </a:lvl1pPr>
          </a:lstStyle>
          <a:p>
            <a:fld id="{4C933356-1AA7-4CEC-BA89-DB1D801C43A3}" type="slidenum">
              <a:rPr lang="en-US" smtClean="0"/>
              <a:t>‹#›</a:t>
            </a:fld>
            <a:endParaRPr lang="en-US"/>
          </a:p>
        </p:txBody>
      </p:sp>
    </p:spTree>
    <p:extLst>
      <p:ext uri="{BB962C8B-B14F-4D97-AF65-F5344CB8AC3E}">
        <p14:creationId xmlns:p14="http://schemas.microsoft.com/office/powerpoint/2010/main" val="127651290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12/2/2021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4682942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6FA2B21-3FCD-4721-B95C-427943F61125}" type="datetime1">
              <a:rPr lang="en-US" smtClean="0"/>
              <a:t>12/2/2021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3526290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12/2/2021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1624550"/>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6FA2B21-3FCD-4721-B95C-427943F61125}" type="datetime1">
              <a:rPr lang="en-US" smtClean="0"/>
              <a:t>12/2/2021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64901167"/>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6FA2B21-3FCD-4721-B95C-427943F61125}" type="datetime1">
              <a:rPr lang="en-US" smtClean="0"/>
              <a:t>12/2/2021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5157438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6FA2B21-3FCD-4721-B95C-427943F61125}" type="datetime1">
              <a:rPr lang="en-US" smtClean="0"/>
              <a:t>12/2/2021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304151009"/>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hf sldNum="0"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88CF2E-D6FC-405B-9C19-49530B4D5F62}" type="datetimeFigureOut">
              <a:rPr lang="en-US" smtClean="0"/>
              <a:t>12/2/2021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C933356-1AA7-4CEC-BA89-DB1D801C43A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9081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D88CF2E-D6FC-405B-9C19-49530B4D5F62}" type="datetimeFigureOut">
              <a:rPr lang="en-US" smtClean="0"/>
              <a:t>12/2/2021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C933356-1AA7-4CEC-BA89-DB1D801C43A3}" type="slidenum">
              <a:rPr lang="en-US" smtClean="0"/>
              <a:t>‹#›</a:t>
            </a:fld>
            <a:endParaRPr lang="en-US"/>
          </a:p>
        </p:txBody>
      </p:sp>
    </p:spTree>
    <p:extLst>
      <p:ext uri="{BB962C8B-B14F-4D97-AF65-F5344CB8AC3E}">
        <p14:creationId xmlns:p14="http://schemas.microsoft.com/office/powerpoint/2010/main" val="837717345"/>
      </p:ext>
    </p:extLst>
  </p:cSld>
  <p:clrMap bg1="dk1" tx1="lt1" bg2="dk2" tx2="lt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3.png"/><Relationship Id="rId7" Type="http://schemas.openxmlformats.org/officeDocument/2006/relationships/image" Target="../media/image59.svg"/><Relationship Id="rId2" Type="http://schemas.openxmlformats.org/officeDocument/2006/relationships/image" Target="../media/image62.png"/><Relationship Id="rId1" Type="http://schemas.openxmlformats.org/officeDocument/2006/relationships/slideLayout" Target="../slideLayouts/slideLayout96.xml"/><Relationship Id="rId6" Type="http://schemas.openxmlformats.org/officeDocument/2006/relationships/image" Target="../media/image58.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1.sv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6.PNG"/><Relationship Id="rId1" Type="http://schemas.openxmlformats.org/officeDocument/2006/relationships/slideLayout" Target="../slideLayouts/slideLayout9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7.png"/><Relationship Id="rId1" Type="http://schemas.openxmlformats.org/officeDocument/2006/relationships/slideLayout" Target="../slideLayouts/slideLayout9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8.png"/><Relationship Id="rId1" Type="http://schemas.openxmlformats.org/officeDocument/2006/relationships/slideLayout" Target="../slideLayouts/slideLayout9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70.PNG"/><Relationship Id="rId7" Type="http://schemas.openxmlformats.org/officeDocument/2006/relationships/image" Target="../media/image60.png"/><Relationship Id="rId2" Type="http://schemas.openxmlformats.org/officeDocument/2006/relationships/image" Target="../media/image69.PNG"/><Relationship Id="rId1" Type="http://schemas.openxmlformats.org/officeDocument/2006/relationships/slideLayout" Target="../slideLayouts/slideLayout9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2.PNG"/><Relationship Id="rId1" Type="http://schemas.openxmlformats.org/officeDocument/2006/relationships/slideLayout" Target="../slideLayouts/slideLayout9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svg"/><Relationship Id="rId2" Type="http://schemas.openxmlformats.org/officeDocument/2006/relationships/image" Target="../media/image73.PNG"/><Relationship Id="rId1" Type="http://schemas.openxmlformats.org/officeDocument/2006/relationships/slideLayout" Target="../slideLayouts/slideLayout96.xml"/><Relationship Id="rId6" Type="http://schemas.openxmlformats.org/officeDocument/2006/relationships/image" Target="../media/image75.png"/><Relationship Id="rId5" Type="http://schemas.openxmlformats.org/officeDocument/2006/relationships/image" Target="../media/image61.sv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7.png"/><Relationship Id="rId1" Type="http://schemas.openxmlformats.org/officeDocument/2006/relationships/slideLayout" Target="../slideLayouts/slideLayout9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0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1.svg"/><Relationship Id="rId2" Type="http://schemas.openxmlformats.org/officeDocument/2006/relationships/image" Target="../media/image80.PNG"/><Relationship Id="rId1" Type="http://schemas.openxmlformats.org/officeDocument/2006/relationships/slideLayout" Target="../slideLayouts/slideLayout96.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2.PNG"/><Relationship Id="rId1" Type="http://schemas.openxmlformats.org/officeDocument/2006/relationships/slideLayout" Target="../slideLayouts/slideLayout9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83.sv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8.xml"/><Relationship Id="rId5" Type="http://schemas.openxmlformats.org/officeDocument/2006/relationships/image" Target="../media/image87.sv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95.png"/><Relationship Id="rId2" Type="http://schemas.openxmlformats.org/officeDocument/2006/relationships/image" Target="../media/image11.jpeg"/><Relationship Id="rId1" Type="http://schemas.openxmlformats.org/officeDocument/2006/relationships/slideLayout" Target="../slideLayouts/slideLayout5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96.xml"/><Relationship Id="rId6" Type="http://schemas.openxmlformats.org/officeDocument/2006/relationships/image" Target="../media/image31.jpg"/><Relationship Id="rId5" Type="http://schemas.openxmlformats.org/officeDocument/2006/relationships/image" Target="../media/image30.sv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8.xml"/><Relationship Id="rId5" Type="http://schemas.openxmlformats.org/officeDocument/2006/relationships/image" Target="../media/image87.sv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4.png"/><Relationship Id="rId1" Type="http://schemas.openxmlformats.org/officeDocument/2006/relationships/slideLayout" Target="../slideLayouts/slideLayout55.xml"/><Relationship Id="rId4" Type="http://schemas.openxmlformats.org/officeDocument/2006/relationships/image" Target="../media/image87.sv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5.png"/><Relationship Id="rId1" Type="http://schemas.openxmlformats.org/officeDocument/2006/relationships/slideLayout" Target="../slideLayouts/slideLayout60.xml"/><Relationship Id="rId4" Type="http://schemas.openxmlformats.org/officeDocument/2006/relationships/image" Target="../media/image87.sv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0.xml"/><Relationship Id="rId5" Type="http://schemas.openxmlformats.org/officeDocument/2006/relationships/image" Target="../media/image87.sv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6.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1.xml"/></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01.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96.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01.xml"/></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96.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01.xml"/><Relationship Id="rId5" Type="http://schemas.openxmlformats.org/officeDocument/2006/relationships/hyperlink" Target="Marketing_Campaign_P1/Task3.3/templates/index.html" TargetMode="Externa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01.xml"/><Relationship Id="rId5" Type="http://schemas.openxmlformats.org/officeDocument/2006/relationships/hyperlink" Target="Marketing_Campaign_P1/Task3.3/templates/index.html" TargetMode="External"/><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128.jpeg"/><Relationship Id="rId1" Type="http://schemas.openxmlformats.org/officeDocument/2006/relationships/slideLayout" Target="../slideLayouts/slideLayout119.xml"/><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39.jpg"/><Relationship Id="rId3" Type="http://schemas.openxmlformats.org/officeDocument/2006/relationships/image" Target="../media/image32.jpg"/><Relationship Id="rId7" Type="http://schemas.openxmlformats.org/officeDocument/2006/relationships/image" Target="../media/image34.jpeg"/><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83.xml"/><Relationship Id="rId6" Type="http://schemas.openxmlformats.org/officeDocument/2006/relationships/image" Target="../media/image33.png"/><Relationship Id="rId11" Type="http://schemas.microsoft.com/office/2017/06/relationships/model3d" Target="../media/model3d2.glb"/><Relationship Id="rId5" Type="http://schemas.microsoft.com/office/2017/06/relationships/model3d" Target="../media/model3d1.glb"/><Relationship Id="rId10" Type="http://schemas.openxmlformats.org/officeDocument/2006/relationships/image" Target="../media/image37.svg"/><Relationship Id="rId4" Type="http://schemas.openxmlformats.org/officeDocument/2006/relationships/hyperlink" Target="http://philosophicaldisquisitions.blogspot.co.za/2016_06_01_archive.html" TargetMode="External"/><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hyperlink" Target="https://channel9.msdn.com/Shows/Power-BI-en-ambientes-empresariales" TargetMode="External"/><Relationship Id="rId3" Type="http://schemas.openxmlformats.org/officeDocument/2006/relationships/image" Target="../media/image40.jpg"/><Relationship Id="rId7" Type="http://schemas.openxmlformats.org/officeDocument/2006/relationships/image" Target="../media/image42.png"/><Relationship Id="rId12" Type="http://schemas.openxmlformats.org/officeDocument/2006/relationships/hyperlink" Target="https://en.wikiversity.org/wiki/Python_Concepts" TargetMode="External"/><Relationship Id="rId2" Type="http://schemas.openxmlformats.org/officeDocument/2006/relationships/notesSlide" Target="../notesSlides/notesSlide3.xml"/><Relationship Id="rId1" Type="http://schemas.openxmlformats.org/officeDocument/2006/relationships/slideLayout" Target="../slideLayouts/slideLayout83.xml"/><Relationship Id="rId6" Type="http://schemas.openxmlformats.org/officeDocument/2006/relationships/hyperlink" Target="http://www.mikefal.net/2016/05/11/azure-sql-databases-and-powershell-database-restores/" TargetMode="External"/><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hyperlink" Target="https://www.nexsys.it/blog/dati-azure-log-analytics/" TargetMode="External"/><Relationship Id="rId4" Type="http://schemas.openxmlformats.org/officeDocument/2006/relationships/hyperlink" Target="http://exponentis.es/ejemplo-de-uso-de-pyspark-en-linux-y-algunos-comandos-basicos-de-transformacion-accion-en-spark" TargetMode="External"/><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6.xml"/><Relationship Id="rId5" Type="http://schemas.openxmlformats.org/officeDocument/2006/relationships/image" Target="../media/image48.sv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50.sv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409397"/>
          </a:xfrm>
        </p:spPr>
        <p:txBody>
          <a:bodyPr>
            <a:noAutofit/>
          </a:bodyPr>
          <a:lstStyle/>
          <a:p>
            <a:r>
              <a:rPr lang="en-US" sz="4000" b="1" dirty="0"/>
              <a:t>INTEGRATED  CAPSTONE  PROJECT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7305261" y="4517020"/>
            <a:ext cx="4487209" cy="1934775"/>
          </a:xfrm>
        </p:spPr>
        <p:txBody>
          <a:bodyPr>
            <a:normAutofit fontScale="92500" lnSpcReduction="20000"/>
          </a:bodyPr>
          <a:lstStyle/>
          <a:p>
            <a:pPr algn="r">
              <a:spcAft>
                <a:spcPts val="600"/>
              </a:spcAft>
            </a:pPr>
            <a:r>
              <a:rPr lang="en-US" sz="1800" dirty="0"/>
              <a:t>Sri </a:t>
            </a:r>
            <a:r>
              <a:rPr lang="en-US" sz="1800" dirty="0" err="1"/>
              <a:t>Praveena</a:t>
            </a:r>
            <a:r>
              <a:rPr lang="en-US" sz="1800" dirty="0"/>
              <a:t> </a:t>
            </a:r>
            <a:r>
              <a:rPr lang="en-US" sz="1800" dirty="0" err="1"/>
              <a:t>Geddam</a:t>
            </a:r>
            <a:r>
              <a:rPr lang="en-US" sz="1800" dirty="0"/>
              <a:t>(DELBC8001)</a:t>
            </a:r>
          </a:p>
          <a:p>
            <a:pPr algn="r">
              <a:spcAft>
                <a:spcPts val="600"/>
              </a:spcAft>
            </a:pPr>
            <a:r>
              <a:rPr lang="en-US" dirty="0" err="1"/>
              <a:t>Hebbar</a:t>
            </a:r>
            <a:r>
              <a:rPr lang="en-US" dirty="0"/>
              <a:t> </a:t>
            </a:r>
            <a:r>
              <a:rPr lang="en-US" dirty="0" err="1"/>
              <a:t>Sumukh</a:t>
            </a:r>
            <a:r>
              <a:rPr lang="en-US" sz="1800" dirty="0"/>
              <a:t>(DELBC8002)</a:t>
            </a:r>
            <a:endParaRPr lang="en-US" dirty="0"/>
          </a:p>
          <a:p>
            <a:pPr algn="r">
              <a:spcAft>
                <a:spcPts val="600"/>
              </a:spcAft>
            </a:pPr>
            <a:r>
              <a:rPr lang="en-US" sz="1800" dirty="0"/>
              <a:t>Niyatee Nibedita Panda(DELBC8003)</a:t>
            </a:r>
          </a:p>
          <a:p>
            <a:pPr algn="r">
              <a:spcAft>
                <a:spcPts val="600"/>
              </a:spcAft>
            </a:pPr>
            <a:r>
              <a:rPr lang="en-US" dirty="0" err="1"/>
              <a:t>Yogam</a:t>
            </a:r>
            <a:r>
              <a:rPr lang="en-US" dirty="0"/>
              <a:t> Rakshana R</a:t>
            </a:r>
            <a:r>
              <a:rPr lang="en-US" sz="1800" dirty="0"/>
              <a:t>(DELBC8004)</a:t>
            </a:r>
            <a:endParaRPr lang="en-US" dirty="0"/>
          </a:p>
          <a:p>
            <a:pPr algn="r">
              <a:spcAft>
                <a:spcPts val="600"/>
              </a:spcAft>
            </a:pPr>
            <a:r>
              <a:rPr lang="en-US" sz="1800" dirty="0" err="1"/>
              <a:t>Ukash</a:t>
            </a:r>
            <a:r>
              <a:rPr lang="en-US" sz="1800" dirty="0"/>
              <a:t> Bhat(DELBC8005)</a:t>
            </a:r>
          </a:p>
          <a:p>
            <a:pPr>
              <a:spcAft>
                <a:spcPts val="600"/>
              </a:spcAft>
            </a:pPr>
            <a:endParaRPr lang="en-US" sz="1800" dirty="0"/>
          </a:p>
        </p:txBody>
      </p:sp>
      <p:sp>
        <p:nvSpPr>
          <p:cNvPr id="4" name="TextBox 3">
            <a:extLst>
              <a:ext uri="{FF2B5EF4-FFF2-40B4-BE49-F238E27FC236}">
                <a16:creationId xmlns:a16="http://schemas.microsoft.com/office/drawing/2014/main" id="{6DC7BF81-46AF-43E0-98E0-B93C443F8E62}"/>
              </a:ext>
            </a:extLst>
          </p:cNvPr>
          <p:cNvSpPr txBox="1"/>
          <p:nvPr/>
        </p:nvSpPr>
        <p:spPr>
          <a:xfrm>
            <a:off x="2164091" y="2695644"/>
            <a:ext cx="7384774" cy="461665"/>
          </a:xfrm>
          <a:prstGeom prst="rect">
            <a:avLst/>
          </a:prstGeom>
          <a:noFill/>
        </p:spPr>
        <p:txBody>
          <a:bodyPr wrap="square" rtlCol="0">
            <a:spAutoFit/>
          </a:bodyPr>
          <a:lstStyle/>
          <a:p>
            <a:r>
              <a:rPr lang="en-US" sz="2400" dirty="0"/>
              <a:t>PROJECT NAME : Marketing for Financial Services</a:t>
            </a:r>
          </a:p>
        </p:txBody>
      </p:sp>
      <p:sp>
        <p:nvSpPr>
          <p:cNvPr id="5" name="TextBox 4">
            <a:extLst>
              <a:ext uri="{FF2B5EF4-FFF2-40B4-BE49-F238E27FC236}">
                <a16:creationId xmlns:a16="http://schemas.microsoft.com/office/drawing/2014/main" id="{ADCD6130-8F30-43EE-94FF-9D9DAC9E9A2F}"/>
              </a:ext>
            </a:extLst>
          </p:cNvPr>
          <p:cNvSpPr txBox="1"/>
          <p:nvPr/>
        </p:nvSpPr>
        <p:spPr>
          <a:xfrm>
            <a:off x="1922832" y="3406353"/>
            <a:ext cx="3747051" cy="646331"/>
          </a:xfrm>
          <a:prstGeom prst="rect">
            <a:avLst/>
          </a:prstGeom>
          <a:noFill/>
        </p:spPr>
        <p:txBody>
          <a:bodyPr wrap="square" rtlCol="0">
            <a:spAutoFit/>
          </a:bodyPr>
          <a:lstStyle/>
          <a:p>
            <a:r>
              <a:rPr lang="en-US" dirty="0"/>
              <a:t>BATCH : H</a:t>
            </a:r>
          </a:p>
          <a:p>
            <a:r>
              <a:rPr lang="en-US" dirty="0"/>
              <a:t>GROUP : H1</a:t>
            </a:r>
          </a:p>
        </p:txBody>
      </p:sp>
      <p:sp>
        <p:nvSpPr>
          <p:cNvPr id="10" name="TextBox 9">
            <a:extLst>
              <a:ext uri="{FF2B5EF4-FFF2-40B4-BE49-F238E27FC236}">
                <a16:creationId xmlns:a16="http://schemas.microsoft.com/office/drawing/2014/main" id="{52C1AF3A-191B-414B-87A0-35C67B5A575D}"/>
              </a:ext>
            </a:extLst>
          </p:cNvPr>
          <p:cNvSpPr txBox="1"/>
          <p:nvPr/>
        </p:nvSpPr>
        <p:spPr>
          <a:xfrm>
            <a:off x="116530" y="1373592"/>
            <a:ext cx="11035174" cy="584775"/>
          </a:xfrm>
          <a:prstGeom prst="rect">
            <a:avLst/>
          </a:prstGeom>
          <a:noFill/>
        </p:spPr>
        <p:txBody>
          <a:bodyPr wrap="square" rtlCol="0">
            <a:spAutoFit/>
          </a:bodyPr>
          <a:lstStyle/>
          <a:p>
            <a:r>
              <a:rPr lang="en-US" sz="3200" dirty="0">
                <a:solidFill>
                  <a:schemeClr val="bg1"/>
                </a:solidFill>
              </a:rPr>
              <a:t>PROJECT NAME : Marketing for Financial Services</a:t>
            </a:r>
          </a:p>
        </p:txBody>
      </p:sp>
      <p:cxnSp>
        <p:nvCxnSpPr>
          <p:cNvPr id="12" name="Straight Connector 11">
            <a:extLst>
              <a:ext uri="{FF2B5EF4-FFF2-40B4-BE49-F238E27FC236}">
                <a16:creationId xmlns:a16="http://schemas.microsoft.com/office/drawing/2014/main" id="{AD7E5136-0385-4FD4-9BD4-235B3BE42457}"/>
              </a:ext>
            </a:extLst>
          </p:cNvPr>
          <p:cNvCxnSpPr/>
          <p:nvPr/>
        </p:nvCxnSpPr>
        <p:spPr>
          <a:xfrm>
            <a:off x="195188" y="1304696"/>
            <a:ext cx="85039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6F7A72-DDC9-4DD1-A409-1A01C743CD2A}"/>
              </a:ext>
            </a:extLst>
          </p:cNvPr>
          <p:cNvGrpSpPr/>
          <p:nvPr/>
        </p:nvGrpSpPr>
        <p:grpSpPr>
          <a:xfrm>
            <a:off x="478792" y="1480166"/>
            <a:ext cx="11069862" cy="4321919"/>
            <a:chOff x="1811716" y="1840230"/>
            <a:chExt cx="8432896" cy="3092012"/>
          </a:xfrm>
        </p:grpSpPr>
        <p:sp>
          <p:nvSpPr>
            <p:cNvPr id="31" name="Rectangle 30"/>
            <p:cNvSpPr/>
            <p:nvPr/>
          </p:nvSpPr>
          <p:spPr>
            <a:xfrm>
              <a:off x="3017446" y="3925028"/>
              <a:ext cx="1645920" cy="88077"/>
            </a:xfrm>
            <a:prstGeom prst="rect">
              <a:avLst/>
            </a:prstGeom>
          </p:spPr>
          <p:txBody>
            <a:bodyPr wrap="square" lIns="0" tIns="0" rIns="0" bIns="0">
              <a:spAutoFit/>
            </a:bodyPr>
            <a:lstStyle/>
            <a:p>
              <a:endParaRPr lang="en-US" sz="800" dirty="0">
                <a:solidFill>
                  <a:schemeClr val="accent4"/>
                </a:solidFill>
              </a:endParaRPr>
            </a:p>
          </p:txBody>
        </p:sp>
        <p:sp>
          <p:nvSpPr>
            <p:cNvPr id="32" name="TextBox 31"/>
            <p:cNvSpPr txBox="1"/>
            <p:nvPr/>
          </p:nvSpPr>
          <p:spPr>
            <a:xfrm>
              <a:off x="3429869" y="3261106"/>
              <a:ext cx="385737" cy="552034"/>
            </a:xfrm>
            <a:prstGeom prst="rect">
              <a:avLst/>
            </a:prstGeom>
            <a:noFill/>
          </p:spPr>
          <p:txBody>
            <a:bodyPr wrap="square" lIns="27000" tIns="27000" rIns="27000" bIns="27000" rtlCol="0">
              <a:spAutoFit/>
            </a:bodyPr>
            <a:lstStyle/>
            <a:p>
              <a:r>
                <a:rPr lang="en-US" sz="3000" b="1" dirty="0">
                  <a:solidFill>
                    <a:schemeClr val="accent4"/>
                  </a:solidFill>
                </a:rPr>
                <a:t>1</a:t>
              </a:r>
            </a:p>
          </p:txBody>
        </p:sp>
        <p:sp>
          <p:nvSpPr>
            <p:cNvPr id="34" name="Rectangle 33"/>
            <p:cNvSpPr/>
            <p:nvPr/>
          </p:nvSpPr>
          <p:spPr>
            <a:xfrm>
              <a:off x="8598692" y="3925028"/>
              <a:ext cx="1645920" cy="88077"/>
            </a:xfrm>
            <a:prstGeom prst="rect">
              <a:avLst/>
            </a:prstGeom>
          </p:spPr>
          <p:txBody>
            <a:bodyPr wrap="square" lIns="0" tIns="0" rIns="0" bIns="0">
              <a:spAutoFit/>
            </a:bodyPr>
            <a:lstStyle/>
            <a:p>
              <a:endParaRPr lang="en-US" sz="800" dirty="0">
                <a:solidFill>
                  <a:schemeClr val="accent5"/>
                </a:solidFill>
              </a:endParaRPr>
            </a:p>
          </p:txBody>
        </p:sp>
        <p:sp>
          <p:nvSpPr>
            <p:cNvPr id="35" name="TextBox 34"/>
            <p:cNvSpPr txBox="1"/>
            <p:nvPr/>
          </p:nvSpPr>
          <p:spPr>
            <a:xfrm>
              <a:off x="6238264" y="3261106"/>
              <a:ext cx="385737" cy="552034"/>
            </a:xfrm>
            <a:prstGeom prst="rect">
              <a:avLst/>
            </a:prstGeom>
            <a:noFill/>
          </p:spPr>
          <p:txBody>
            <a:bodyPr wrap="square" lIns="27000" tIns="27000" rIns="27000" bIns="27000" rtlCol="0">
              <a:spAutoFit/>
            </a:bodyPr>
            <a:lstStyle/>
            <a:p>
              <a:r>
                <a:rPr lang="en-US" sz="3000" b="1" dirty="0">
                  <a:solidFill>
                    <a:schemeClr val="accent2"/>
                  </a:solidFill>
                </a:rPr>
                <a:t>2</a:t>
              </a:r>
            </a:p>
          </p:txBody>
        </p:sp>
        <p:sp>
          <p:nvSpPr>
            <p:cNvPr id="36" name="TextBox 35"/>
            <p:cNvSpPr txBox="1"/>
            <p:nvPr/>
          </p:nvSpPr>
          <p:spPr>
            <a:xfrm>
              <a:off x="9024908" y="3261106"/>
              <a:ext cx="385737" cy="552034"/>
            </a:xfrm>
            <a:prstGeom prst="rect">
              <a:avLst/>
            </a:prstGeom>
            <a:noFill/>
          </p:spPr>
          <p:txBody>
            <a:bodyPr wrap="square" lIns="27000" tIns="27000" rIns="27000" bIns="27000" rtlCol="0">
              <a:spAutoFit/>
            </a:bodyPr>
            <a:lstStyle/>
            <a:p>
              <a:r>
                <a:rPr lang="en-US" sz="3000" b="1" dirty="0">
                  <a:solidFill>
                    <a:schemeClr val="accent5"/>
                  </a:solidFill>
                </a:rPr>
                <a:t>3</a:t>
              </a:r>
            </a:p>
          </p:txBody>
        </p:sp>
        <p:sp>
          <p:nvSpPr>
            <p:cNvPr id="38" name="Diagonal Stripe 37"/>
            <p:cNvSpPr/>
            <p:nvPr/>
          </p:nvSpPr>
          <p:spPr>
            <a:xfrm>
              <a:off x="1917700" y="3420074"/>
              <a:ext cx="1512168" cy="1512168"/>
            </a:xfrm>
            <a:prstGeom prst="diagStrip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err="1">
                <a:solidFill>
                  <a:schemeClr val="tx2"/>
                </a:solidFill>
              </a:endParaRPr>
            </a:p>
          </p:txBody>
        </p:sp>
        <p:sp>
          <p:nvSpPr>
            <p:cNvPr id="39" name="Diagonal Stripe 38"/>
            <p:cNvSpPr/>
            <p:nvPr/>
          </p:nvSpPr>
          <p:spPr>
            <a:xfrm flipV="1">
              <a:off x="1917700" y="1840230"/>
              <a:ext cx="1512168" cy="1512168"/>
            </a:xfrm>
            <a:prstGeom prst="diagStrip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err="1">
                <a:solidFill>
                  <a:schemeClr val="tx2"/>
                </a:solidFill>
              </a:endParaRPr>
            </a:p>
          </p:txBody>
        </p:sp>
        <p:sp>
          <p:nvSpPr>
            <p:cNvPr id="43" name="Diagonal Stripe 42"/>
            <p:cNvSpPr/>
            <p:nvPr/>
          </p:nvSpPr>
          <p:spPr>
            <a:xfrm>
              <a:off x="7502482" y="3420074"/>
              <a:ext cx="1512168" cy="1512168"/>
            </a:xfrm>
            <a:prstGeom prst="diagStrip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err="1">
                <a:solidFill>
                  <a:schemeClr val="tx2"/>
                </a:solidFill>
              </a:endParaRPr>
            </a:p>
          </p:txBody>
        </p:sp>
        <p:sp>
          <p:nvSpPr>
            <p:cNvPr id="44" name="Diagonal Stripe 43"/>
            <p:cNvSpPr/>
            <p:nvPr/>
          </p:nvSpPr>
          <p:spPr>
            <a:xfrm flipV="1">
              <a:off x="7502482" y="1840230"/>
              <a:ext cx="1512168" cy="1512168"/>
            </a:xfrm>
            <a:prstGeom prst="diagStrip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err="1">
                <a:solidFill>
                  <a:schemeClr val="tx2"/>
                </a:solidFill>
              </a:endParaRPr>
            </a:p>
          </p:txBody>
        </p:sp>
        <p:sp>
          <p:nvSpPr>
            <p:cNvPr id="48" name="Diagonal Stripe 47"/>
            <p:cNvSpPr/>
            <p:nvPr/>
          </p:nvSpPr>
          <p:spPr>
            <a:xfrm>
              <a:off x="4710091" y="3420074"/>
              <a:ext cx="1512168" cy="1512168"/>
            </a:xfrm>
            <a:prstGeom prst="diagStrip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err="1">
                <a:solidFill>
                  <a:schemeClr val="tx2"/>
                </a:solidFill>
              </a:endParaRPr>
            </a:p>
          </p:txBody>
        </p:sp>
        <p:sp>
          <p:nvSpPr>
            <p:cNvPr id="49" name="Diagonal Stripe 48"/>
            <p:cNvSpPr/>
            <p:nvPr/>
          </p:nvSpPr>
          <p:spPr>
            <a:xfrm flipV="1">
              <a:off x="4710091" y="1840230"/>
              <a:ext cx="1512168" cy="1512168"/>
            </a:xfrm>
            <a:prstGeom prst="diagStrip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err="1">
                <a:solidFill>
                  <a:schemeClr val="tx2"/>
                </a:solidFill>
              </a:endParaRPr>
            </a:p>
          </p:txBody>
        </p:sp>
        <p:sp>
          <p:nvSpPr>
            <p:cNvPr id="53" name="Freeform 741"/>
            <p:cNvSpPr>
              <a:spLocks noEditPoints="1"/>
            </p:cNvSpPr>
            <p:nvPr/>
          </p:nvSpPr>
          <p:spPr bwMode="auto">
            <a:xfrm>
              <a:off x="1811716" y="3061765"/>
              <a:ext cx="630173" cy="63202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7" name="Freeform 416"/>
            <p:cNvSpPr>
              <a:spLocks noEditPoints="1"/>
            </p:cNvSpPr>
            <p:nvPr/>
          </p:nvSpPr>
          <p:spPr bwMode="auto">
            <a:xfrm>
              <a:off x="4634555" y="3061765"/>
              <a:ext cx="630173" cy="63202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0" name="Freeform 384"/>
            <p:cNvSpPr>
              <a:spLocks noEditPoints="1"/>
            </p:cNvSpPr>
            <p:nvPr/>
          </p:nvSpPr>
          <p:spPr bwMode="auto">
            <a:xfrm>
              <a:off x="7396301" y="3061765"/>
              <a:ext cx="629056" cy="62905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28" name="Title 1">
            <a:extLst>
              <a:ext uri="{FF2B5EF4-FFF2-40B4-BE49-F238E27FC236}">
                <a16:creationId xmlns:a16="http://schemas.microsoft.com/office/drawing/2014/main" id="{E177AA6B-D6FE-428E-BE55-B63B80494706}"/>
              </a:ext>
            </a:extLst>
          </p:cNvPr>
          <p:cNvSpPr>
            <a:spLocks noGrp="1"/>
          </p:cNvSpPr>
          <p:nvPr>
            <p:ph type="title"/>
          </p:nvPr>
        </p:nvSpPr>
        <p:spPr>
          <a:xfrm>
            <a:off x="310696" y="4493"/>
            <a:ext cx="11188700" cy="334099"/>
          </a:xfrm>
        </p:spPr>
        <p:txBody>
          <a:bodyPr/>
          <a:lstStyle/>
          <a:p>
            <a:r>
              <a:rPr lang="en-US" altLang="ja-JP" sz="3200" b="1" dirty="0"/>
              <a:t>Checkpoint-1 Walkthrough</a:t>
            </a:r>
            <a:endParaRPr lang="en-US" sz="3200" b="1" dirty="0"/>
          </a:p>
        </p:txBody>
      </p:sp>
      <p:sp>
        <p:nvSpPr>
          <p:cNvPr id="29" name="Rectangle 28">
            <a:extLst>
              <a:ext uri="{FF2B5EF4-FFF2-40B4-BE49-F238E27FC236}">
                <a16:creationId xmlns:a16="http://schemas.microsoft.com/office/drawing/2014/main" id="{19FB885B-2114-40A3-8B71-D551207E66B4}"/>
              </a:ext>
            </a:extLst>
          </p:cNvPr>
          <p:cNvSpPr/>
          <p:nvPr/>
        </p:nvSpPr>
        <p:spPr>
          <a:xfrm>
            <a:off x="2435474" y="4066865"/>
            <a:ext cx="1793412" cy="923330"/>
          </a:xfrm>
          <a:prstGeom prst="rect">
            <a:avLst/>
          </a:prstGeom>
        </p:spPr>
        <p:txBody>
          <a:bodyPr wrap="square" lIns="0" tIns="0" rIns="0" bIns="0" anchor="ctr" anchorCtr="0">
            <a:spAutoFit/>
          </a:bodyPr>
          <a:lstStyle/>
          <a:p>
            <a:r>
              <a:rPr lang="en-US" sz="2000" dirty="0"/>
              <a:t>Data Manipulation using Python</a:t>
            </a:r>
          </a:p>
        </p:txBody>
      </p:sp>
      <p:sp>
        <p:nvSpPr>
          <p:cNvPr id="30" name="Rectangle 29">
            <a:extLst>
              <a:ext uri="{FF2B5EF4-FFF2-40B4-BE49-F238E27FC236}">
                <a16:creationId xmlns:a16="http://schemas.microsoft.com/office/drawing/2014/main" id="{A12305EE-62AC-4FAB-AA49-1FC59A8B1DAE}"/>
              </a:ext>
            </a:extLst>
          </p:cNvPr>
          <p:cNvSpPr/>
          <p:nvPr/>
        </p:nvSpPr>
        <p:spPr>
          <a:xfrm>
            <a:off x="6228335" y="4142688"/>
            <a:ext cx="1793412" cy="307777"/>
          </a:xfrm>
          <a:prstGeom prst="rect">
            <a:avLst/>
          </a:prstGeom>
        </p:spPr>
        <p:txBody>
          <a:bodyPr wrap="square" lIns="0" tIns="0" rIns="0" bIns="0" anchor="ctr" anchorCtr="0">
            <a:spAutoFit/>
          </a:bodyPr>
          <a:lstStyle/>
          <a:p>
            <a:r>
              <a:rPr lang="en-US" sz="2000" dirty="0"/>
              <a:t>SQL -Oracle</a:t>
            </a:r>
          </a:p>
        </p:txBody>
      </p:sp>
      <p:sp>
        <p:nvSpPr>
          <p:cNvPr id="37" name="Rectangle 36">
            <a:extLst>
              <a:ext uri="{FF2B5EF4-FFF2-40B4-BE49-F238E27FC236}">
                <a16:creationId xmlns:a16="http://schemas.microsoft.com/office/drawing/2014/main" id="{D3BC143B-6A04-4E03-B6AA-37E36BF7A3D0}"/>
              </a:ext>
            </a:extLst>
          </p:cNvPr>
          <p:cNvSpPr/>
          <p:nvPr/>
        </p:nvSpPr>
        <p:spPr>
          <a:xfrm>
            <a:off x="10176715" y="4066865"/>
            <a:ext cx="1793412" cy="923330"/>
          </a:xfrm>
          <a:prstGeom prst="rect">
            <a:avLst/>
          </a:prstGeom>
        </p:spPr>
        <p:txBody>
          <a:bodyPr wrap="square" lIns="0" tIns="0" rIns="0" bIns="0" anchor="ctr" anchorCtr="0">
            <a:spAutoFit/>
          </a:bodyPr>
          <a:lstStyle/>
          <a:p>
            <a:r>
              <a:rPr lang="en-US" sz="2000" dirty="0"/>
              <a:t>Statistical Analysis using Python</a:t>
            </a:r>
          </a:p>
        </p:txBody>
      </p:sp>
      <p:pic>
        <p:nvPicPr>
          <p:cNvPr id="6" name="Graphic 5" descr="Bar chart with solid fill">
            <a:extLst>
              <a:ext uri="{FF2B5EF4-FFF2-40B4-BE49-F238E27FC236}">
                <a16:creationId xmlns:a16="http://schemas.microsoft.com/office/drawing/2014/main" id="{25086A1A-5A7A-491C-BE99-E2180FCD96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8256" y="3367978"/>
            <a:ext cx="594322" cy="594322"/>
          </a:xfrm>
          <a:prstGeom prst="rect">
            <a:avLst/>
          </a:prstGeom>
        </p:spPr>
      </p:pic>
      <p:pic>
        <p:nvPicPr>
          <p:cNvPr id="40" name="Graphic 19" descr="Document">
            <a:extLst>
              <a:ext uri="{FF2B5EF4-FFF2-40B4-BE49-F238E27FC236}">
                <a16:creationId xmlns:a16="http://schemas.microsoft.com/office/drawing/2014/main" id="{CD492EA2-EA3D-42F1-A326-988696B64E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105" y="3330066"/>
            <a:ext cx="594322" cy="594322"/>
          </a:xfrm>
          <a:prstGeom prst="rect">
            <a:avLst/>
          </a:prstGeom>
        </p:spPr>
      </p:pic>
      <p:pic>
        <p:nvPicPr>
          <p:cNvPr id="8" name="Graphic 7" descr="Database with solid fill">
            <a:extLst>
              <a:ext uri="{FF2B5EF4-FFF2-40B4-BE49-F238E27FC236}">
                <a16:creationId xmlns:a16="http://schemas.microsoft.com/office/drawing/2014/main" id="{CC061764-E4F7-4427-B060-93684D93BF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0273" y="3234123"/>
            <a:ext cx="784148" cy="784148"/>
          </a:xfrm>
          <a:prstGeom prst="rect">
            <a:avLst/>
          </a:prstGeom>
        </p:spPr>
      </p:pic>
    </p:spTree>
    <p:extLst>
      <p:ext uri="{BB962C8B-B14F-4D97-AF65-F5344CB8AC3E}">
        <p14:creationId xmlns:p14="http://schemas.microsoft.com/office/powerpoint/2010/main" val="774412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1000"/>
                                        <p:tgtEl>
                                          <p:spTgt spid="29"/>
                                        </p:tgtEl>
                                      </p:cBhvr>
                                    </p:animEffect>
                                    <p:anim calcmode="lin" valueType="num">
                                      <p:cBhvr>
                                        <p:cTn id="21" dur="1000" fill="hold"/>
                                        <p:tgtEl>
                                          <p:spTgt spid="29"/>
                                        </p:tgtEl>
                                        <p:attrNameLst>
                                          <p:attrName>ppt_x</p:attrName>
                                        </p:attrNameLst>
                                      </p:cBhvr>
                                      <p:tavLst>
                                        <p:tav tm="0">
                                          <p:val>
                                            <p:strVal val="#ppt_x"/>
                                          </p:val>
                                        </p:tav>
                                        <p:tav tm="100000">
                                          <p:val>
                                            <p:strVal val="#ppt_x"/>
                                          </p:val>
                                        </p:tav>
                                      </p:tavLst>
                                    </p:anim>
                                    <p:anim calcmode="lin" valueType="num">
                                      <p:cBhvr>
                                        <p:cTn id="22" dur="1000" fill="hold"/>
                                        <p:tgtEl>
                                          <p:spTgt spid="29"/>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12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3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4300"/>
                            </p:stCondLst>
                            <p:childTnLst>
                              <p:par>
                                <p:cTn id="35" presetID="42" presetClass="entr" presetSubtype="0" fill="hold" grpId="0" nodeType="afterEffect">
                                  <p:stCondLst>
                                    <p:cond delay="9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0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34C-7376-4644-B8E2-5B45C5445987}"/>
              </a:ext>
            </a:extLst>
          </p:cNvPr>
          <p:cNvSpPr>
            <a:spLocks noGrp="1"/>
          </p:cNvSpPr>
          <p:nvPr>
            <p:ph type="title"/>
          </p:nvPr>
        </p:nvSpPr>
        <p:spPr>
          <a:xfrm>
            <a:off x="1066800" y="642594"/>
            <a:ext cx="10058400" cy="589858"/>
          </a:xfrm>
        </p:spPr>
        <p:txBody>
          <a:bodyPr>
            <a:normAutofit fontScale="90000"/>
          </a:bodyPr>
          <a:lstStyle/>
          <a:p>
            <a:r>
              <a:rPr lang="en-US" dirty="0"/>
              <a:t>     </a:t>
            </a:r>
            <a:r>
              <a:rPr lang="en-US" sz="3600" b="1" dirty="0">
                <a:latin typeface="Abadi" panose="020B0604020104020204" pitchFamily="34" charset="0"/>
              </a:rPr>
              <a:t>Task 1.1 </a:t>
            </a:r>
            <a:r>
              <a:rPr lang="en-US" sz="3600" dirty="0">
                <a:latin typeface="Abadi" panose="020B0604020104020204" pitchFamily="34" charset="0"/>
              </a:rPr>
              <a:t>– Data Manipulation using Python</a:t>
            </a:r>
          </a:p>
        </p:txBody>
      </p:sp>
      <p:sp>
        <p:nvSpPr>
          <p:cNvPr id="3" name="Content Placeholder 2">
            <a:extLst>
              <a:ext uri="{FF2B5EF4-FFF2-40B4-BE49-F238E27FC236}">
                <a16:creationId xmlns:a16="http://schemas.microsoft.com/office/drawing/2014/main" id="{0B9900B0-091F-453D-A4C9-C60D2F310356}"/>
              </a:ext>
            </a:extLst>
          </p:cNvPr>
          <p:cNvSpPr>
            <a:spLocks noGrp="1"/>
          </p:cNvSpPr>
          <p:nvPr>
            <p:ph idx="1"/>
          </p:nvPr>
        </p:nvSpPr>
        <p:spPr>
          <a:xfrm>
            <a:off x="940382" y="1421296"/>
            <a:ext cx="10184818" cy="4531448"/>
          </a:xfrm>
        </p:spPr>
        <p:txBody>
          <a:bodyPr>
            <a:normAutofit/>
          </a:bodyPr>
          <a:lstStyle/>
          <a:p>
            <a:pPr>
              <a:buFont typeface="Arial" panose="020B0604020202020204" pitchFamily="34" charset="0"/>
              <a:buChar char="•"/>
            </a:pPr>
            <a:r>
              <a:rPr lang="en-US" sz="2400" dirty="0"/>
              <a:t> Right Mode to contact the customers (Telephone or Mobile)</a:t>
            </a:r>
          </a:p>
        </p:txBody>
      </p:sp>
      <p:pic>
        <p:nvPicPr>
          <p:cNvPr id="5" name="Picture 4" descr="Text, application&#10;&#10;Description automatically generated with medium confidence">
            <a:extLst>
              <a:ext uri="{FF2B5EF4-FFF2-40B4-BE49-F238E27FC236}">
                <a16:creationId xmlns:a16="http://schemas.microsoft.com/office/drawing/2014/main" id="{FCA7A3DF-9258-4DE6-BC05-6A1A3112D1A2}"/>
              </a:ext>
            </a:extLst>
          </p:cNvPr>
          <p:cNvPicPr>
            <a:picLocks noChangeAspect="1"/>
          </p:cNvPicPr>
          <p:nvPr/>
        </p:nvPicPr>
        <p:blipFill rotWithShape="1">
          <a:blip r:embed="rId2"/>
          <a:srcRect l="7124" t="13557" r="6587" b="52956"/>
          <a:stretch/>
        </p:blipFill>
        <p:spPr>
          <a:xfrm>
            <a:off x="627189" y="2927952"/>
            <a:ext cx="9162966" cy="1254379"/>
          </a:xfrm>
          <a:prstGeom prst="rect">
            <a:avLst/>
          </a:prstGeom>
          <a:effectLst>
            <a:outerShdw blurRad="647700" dist="50800" dir="5400000" sx="104000" sy="104000" algn="ctr" rotWithShape="0">
              <a:srgbClr val="000000">
                <a:alpha val="27000"/>
              </a:srgbClr>
            </a:outerShdw>
          </a:effectLst>
        </p:spPr>
      </p:pic>
      <p:cxnSp>
        <p:nvCxnSpPr>
          <p:cNvPr id="7" name="Straight Connector 6">
            <a:extLst>
              <a:ext uri="{FF2B5EF4-FFF2-40B4-BE49-F238E27FC236}">
                <a16:creationId xmlns:a16="http://schemas.microsoft.com/office/drawing/2014/main" id="{A0D1D768-24A2-4F80-B510-09AEAF9A6CA0}"/>
              </a:ext>
            </a:extLst>
          </p:cNvPr>
          <p:cNvCxnSpPr/>
          <p:nvPr/>
        </p:nvCxnSpPr>
        <p:spPr>
          <a:xfrm>
            <a:off x="1066800" y="1232452"/>
            <a:ext cx="10137913" cy="0"/>
          </a:xfrm>
          <a:prstGeom prst="line">
            <a:avLst/>
          </a:prstGeom>
        </p:spPr>
        <p:style>
          <a:lnRef idx="1">
            <a:schemeClr val="dk1"/>
          </a:lnRef>
          <a:fillRef idx="0">
            <a:schemeClr val="dk1"/>
          </a:fillRef>
          <a:effectRef idx="0">
            <a:schemeClr val="dk1"/>
          </a:effectRef>
          <a:fontRef idx="minor">
            <a:schemeClr val="tx1"/>
          </a:fontRef>
        </p:style>
      </p:cxnSp>
      <p:pic>
        <p:nvPicPr>
          <p:cNvPr id="10" name="Graphic 9" descr="A mug filled with office supplies">
            <a:extLst>
              <a:ext uri="{FF2B5EF4-FFF2-40B4-BE49-F238E27FC236}">
                <a16:creationId xmlns:a16="http://schemas.microsoft.com/office/drawing/2014/main" id="{8886758E-7509-406D-9C02-E8D32C8E02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6602" y="4398066"/>
            <a:ext cx="2808326" cy="2808326"/>
          </a:xfrm>
          <a:prstGeom prst="rect">
            <a:avLst/>
          </a:prstGeom>
        </p:spPr>
      </p:pic>
      <p:pic>
        <p:nvPicPr>
          <p:cNvPr id="14" name="Graphic 13" descr="A collection of circles in various sizes and patterns">
            <a:extLst>
              <a:ext uri="{FF2B5EF4-FFF2-40B4-BE49-F238E27FC236}">
                <a16:creationId xmlns:a16="http://schemas.microsoft.com/office/drawing/2014/main" id="{6E7DA9F6-D972-4A11-B6F2-65B8A53163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25548"/>
            <a:ext cx="1254379" cy="1254379"/>
          </a:xfrm>
          <a:prstGeom prst="rect">
            <a:avLst/>
          </a:prstGeom>
        </p:spPr>
      </p:pic>
      <p:pic>
        <p:nvPicPr>
          <p:cNvPr id="15" name="Graphic 14" descr="A collection of circles in various sizes and patterns">
            <a:extLst>
              <a:ext uri="{FF2B5EF4-FFF2-40B4-BE49-F238E27FC236}">
                <a16:creationId xmlns:a16="http://schemas.microsoft.com/office/drawing/2014/main" id="{7CD8073B-3563-4CD2-A17F-3A4FC7B5CE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09851" y="-24385"/>
            <a:ext cx="1254379" cy="1254379"/>
          </a:xfrm>
          <a:prstGeom prst="rect">
            <a:avLst/>
          </a:prstGeom>
        </p:spPr>
      </p:pic>
      <p:pic>
        <p:nvPicPr>
          <p:cNvPr id="9" name="Picture 8" descr="Text, application&#10;&#10;Description automatically generated with medium confidence">
            <a:extLst>
              <a:ext uri="{FF2B5EF4-FFF2-40B4-BE49-F238E27FC236}">
                <a16:creationId xmlns:a16="http://schemas.microsoft.com/office/drawing/2014/main" id="{2904BBCE-4F41-4F8A-A633-68E0CB5FFFAE}"/>
              </a:ext>
            </a:extLst>
          </p:cNvPr>
          <p:cNvPicPr>
            <a:picLocks noChangeAspect="1"/>
          </p:cNvPicPr>
          <p:nvPr/>
        </p:nvPicPr>
        <p:blipFill rotWithShape="1">
          <a:blip r:embed="rId2"/>
          <a:srcRect l="5907" t="57203" r="5291" b="4070"/>
          <a:stretch/>
        </p:blipFill>
        <p:spPr>
          <a:xfrm>
            <a:off x="627189" y="4903942"/>
            <a:ext cx="9978698" cy="1348795"/>
          </a:xfrm>
          <a:prstGeom prst="rect">
            <a:avLst/>
          </a:prstGeom>
          <a:effectLst>
            <a:outerShdw blurRad="647700" dist="50800" dir="5400000" sx="104000" sy="104000" algn="ctr" rotWithShape="0">
              <a:srgbClr val="000000">
                <a:alpha val="27000"/>
              </a:srgbClr>
            </a:outerShdw>
          </a:effectLst>
        </p:spPr>
      </p:pic>
      <p:sp>
        <p:nvSpPr>
          <p:cNvPr id="4" name="TextBox 3">
            <a:extLst>
              <a:ext uri="{FF2B5EF4-FFF2-40B4-BE49-F238E27FC236}">
                <a16:creationId xmlns:a16="http://schemas.microsoft.com/office/drawing/2014/main" id="{494B55F6-8DEC-4EF3-99F0-9C5D66BF6093}"/>
              </a:ext>
            </a:extLst>
          </p:cNvPr>
          <p:cNvSpPr txBox="1"/>
          <p:nvPr/>
        </p:nvSpPr>
        <p:spPr>
          <a:xfrm>
            <a:off x="627189" y="2324911"/>
            <a:ext cx="5851432" cy="369332"/>
          </a:xfrm>
          <a:prstGeom prst="rect">
            <a:avLst/>
          </a:prstGeom>
          <a:noFill/>
        </p:spPr>
        <p:txBody>
          <a:bodyPr wrap="square" rtlCol="0">
            <a:spAutoFit/>
          </a:bodyPr>
          <a:lstStyle/>
          <a:p>
            <a:r>
              <a:rPr lang="en-US" dirty="0"/>
              <a:t>1. Percentage analysis of all customers.</a:t>
            </a:r>
          </a:p>
        </p:txBody>
      </p:sp>
      <p:sp>
        <p:nvSpPr>
          <p:cNvPr id="11" name="TextBox 10">
            <a:extLst>
              <a:ext uri="{FF2B5EF4-FFF2-40B4-BE49-F238E27FC236}">
                <a16:creationId xmlns:a16="http://schemas.microsoft.com/office/drawing/2014/main" id="{E7E632FF-D223-44ED-ACD9-B2011619166D}"/>
              </a:ext>
            </a:extLst>
          </p:cNvPr>
          <p:cNvSpPr txBox="1"/>
          <p:nvPr/>
        </p:nvSpPr>
        <p:spPr>
          <a:xfrm>
            <a:off x="627189" y="4419283"/>
            <a:ext cx="9359413" cy="369332"/>
          </a:xfrm>
          <a:prstGeom prst="rect">
            <a:avLst/>
          </a:prstGeom>
          <a:noFill/>
        </p:spPr>
        <p:txBody>
          <a:bodyPr wrap="square" rtlCol="0">
            <a:spAutoFit/>
          </a:bodyPr>
          <a:lstStyle/>
          <a:p>
            <a:r>
              <a:rPr lang="en-US" dirty="0"/>
              <a:t>2. Percentage analysis of customers who subscribed for the term deposit.</a:t>
            </a:r>
          </a:p>
        </p:txBody>
      </p:sp>
    </p:spTree>
    <p:extLst>
      <p:ext uri="{BB962C8B-B14F-4D97-AF65-F5344CB8AC3E}">
        <p14:creationId xmlns:p14="http://schemas.microsoft.com/office/powerpoint/2010/main" val="350422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72E86-9732-4890-8801-42859FDCE0EE}"/>
              </a:ext>
            </a:extLst>
          </p:cNvPr>
          <p:cNvSpPr>
            <a:spLocks noGrp="1"/>
          </p:cNvSpPr>
          <p:nvPr>
            <p:ph idx="1"/>
          </p:nvPr>
        </p:nvSpPr>
        <p:spPr>
          <a:xfrm>
            <a:off x="1066800" y="688313"/>
            <a:ext cx="10058400" cy="5264431"/>
          </a:xfrm>
        </p:spPr>
        <p:txBody>
          <a:bodyPr>
            <a:normAutofit/>
          </a:bodyPr>
          <a:lstStyle/>
          <a:p>
            <a:pPr>
              <a:buFont typeface="Arial" panose="020B0604020202020204" pitchFamily="34" charset="0"/>
              <a:buChar char="•"/>
            </a:pPr>
            <a:r>
              <a:rPr lang="en-US" sz="2400" dirty="0"/>
              <a:t> Personal data analysis on marital status, existing loans, education, profession etc. </a:t>
            </a:r>
          </a:p>
        </p:txBody>
      </p:sp>
      <p:pic>
        <p:nvPicPr>
          <p:cNvPr id="4" name="Picture 3">
            <a:extLst>
              <a:ext uri="{FF2B5EF4-FFF2-40B4-BE49-F238E27FC236}">
                <a16:creationId xmlns:a16="http://schemas.microsoft.com/office/drawing/2014/main" id="{E1A82795-3C94-49D9-8182-60DE5A2C96AE}"/>
              </a:ext>
            </a:extLst>
          </p:cNvPr>
          <p:cNvPicPr/>
          <p:nvPr/>
        </p:nvPicPr>
        <p:blipFill rotWithShape="1">
          <a:blip r:embed="rId2"/>
          <a:srcRect l="1686" t="12977" r="13160"/>
          <a:stretch/>
        </p:blipFill>
        <p:spPr>
          <a:xfrm>
            <a:off x="1243584" y="1451776"/>
            <a:ext cx="4544715" cy="1611532"/>
          </a:xfrm>
          <a:prstGeom prst="rect">
            <a:avLst/>
          </a:prstGeom>
          <a:effectLst>
            <a:outerShdw blurRad="723900" dist="50800" dir="5400000" sx="96000" sy="96000" algn="ctr" rotWithShape="0">
              <a:srgbClr val="000000">
                <a:alpha val="43137"/>
              </a:srgbClr>
            </a:outerShdw>
          </a:effectLst>
        </p:spPr>
      </p:pic>
      <p:pic>
        <p:nvPicPr>
          <p:cNvPr id="5" name="Picture 4">
            <a:extLst>
              <a:ext uri="{FF2B5EF4-FFF2-40B4-BE49-F238E27FC236}">
                <a16:creationId xmlns:a16="http://schemas.microsoft.com/office/drawing/2014/main" id="{C786BB8B-1C22-4A25-80E0-3154B6DD9616}"/>
              </a:ext>
            </a:extLst>
          </p:cNvPr>
          <p:cNvPicPr/>
          <p:nvPr/>
        </p:nvPicPr>
        <p:blipFill rotWithShape="1">
          <a:blip r:embed="rId3"/>
          <a:srcRect l="2884" t="16670" r="28499" b="16343"/>
          <a:stretch/>
        </p:blipFill>
        <p:spPr>
          <a:xfrm>
            <a:off x="6684948" y="1540816"/>
            <a:ext cx="4286999" cy="1173201"/>
          </a:xfrm>
          <a:prstGeom prst="rect">
            <a:avLst/>
          </a:prstGeom>
          <a:effectLst>
            <a:outerShdw blurRad="927100" dist="50800" dir="5400000" sx="99000" sy="99000" algn="ctr" rotWithShape="0">
              <a:srgbClr val="000000">
                <a:alpha val="43137"/>
              </a:srgbClr>
            </a:outerShdw>
          </a:effectLst>
        </p:spPr>
      </p:pic>
      <p:pic>
        <p:nvPicPr>
          <p:cNvPr id="6" name="Picture 5">
            <a:extLst>
              <a:ext uri="{FF2B5EF4-FFF2-40B4-BE49-F238E27FC236}">
                <a16:creationId xmlns:a16="http://schemas.microsoft.com/office/drawing/2014/main" id="{9DB82D12-36D3-4E26-904B-B4072E6ABB2A}"/>
              </a:ext>
            </a:extLst>
          </p:cNvPr>
          <p:cNvPicPr/>
          <p:nvPr/>
        </p:nvPicPr>
        <p:blipFill rotWithShape="1">
          <a:blip r:embed="rId4"/>
          <a:srcRect t="4499" r="5475" b="6161"/>
          <a:stretch/>
        </p:blipFill>
        <p:spPr>
          <a:xfrm>
            <a:off x="1309217" y="3790443"/>
            <a:ext cx="4516945" cy="2379243"/>
          </a:xfrm>
          <a:prstGeom prst="rect">
            <a:avLst/>
          </a:prstGeom>
          <a:effectLst>
            <a:outerShdw blurRad="1003300" dist="50800" dir="5400000" sx="105000" sy="105000" algn="ctr" rotWithShape="0">
              <a:srgbClr val="000000">
                <a:alpha val="33000"/>
              </a:srgbClr>
            </a:outerShdw>
          </a:effectLst>
        </p:spPr>
      </p:pic>
      <p:pic>
        <p:nvPicPr>
          <p:cNvPr id="7" name="Picture 6">
            <a:extLst>
              <a:ext uri="{FF2B5EF4-FFF2-40B4-BE49-F238E27FC236}">
                <a16:creationId xmlns:a16="http://schemas.microsoft.com/office/drawing/2014/main" id="{1FD61F35-1A04-4866-A8FA-AC09175F7229}"/>
              </a:ext>
            </a:extLst>
          </p:cNvPr>
          <p:cNvPicPr/>
          <p:nvPr/>
        </p:nvPicPr>
        <p:blipFill>
          <a:blip r:embed="rId5"/>
          <a:stretch>
            <a:fillRect/>
          </a:stretch>
        </p:blipFill>
        <p:spPr>
          <a:xfrm>
            <a:off x="6787248" y="3756472"/>
            <a:ext cx="4144618" cy="2447183"/>
          </a:xfrm>
          <a:prstGeom prst="rect">
            <a:avLst/>
          </a:prstGeom>
          <a:effectLst>
            <a:outerShdw blurRad="647700" dist="50800" dir="5400000" sx="102000" sy="102000" algn="ctr" rotWithShape="0">
              <a:srgbClr val="000000">
                <a:alpha val="43137"/>
              </a:srgbClr>
            </a:outerShdw>
          </a:effectLst>
        </p:spPr>
      </p:pic>
      <p:sp>
        <p:nvSpPr>
          <p:cNvPr id="8" name="TextBox 7">
            <a:extLst>
              <a:ext uri="{FF2B5EF4-FFF2-40B4-BE49-F238E27FC236}">
                <a16:creationId xmlns:a16="http://schemas.microsoft.com/office/drawing/2014/main" id="{EDA9A877-33E4-4218-AD5B-B581723C23B0}"/>
              </a:ext>
            </a:extLst>
          </p:cNvPr>
          <p:cNvSpPr txBox="1"/>
          <p:nvPr/>
        </p:nvSpPr>
        <p:spPr>
          <a:xfrm>
            <a:off x="1680334" y="1021496"/>
            <a:ext cx="4307992" cy="369332"/>
          </a:xfrm>
          <a:prstGeom prst="rect">
            <a:avLst/>
          </a:prstGeom>
          <a:noFill/>
        </p:spPr>
        <p:txBody>
          <a:bodyPr wrap="square" rtlCol="0">
            <a:spAutoFit/>
          </a:bodyPr>
          <a:lstStyle/>
          <a:p>
            <a:r>
              <a:rPr lang="en-US" dirty="0"/>
              <a:t>Percentage Analysis of Marital Status</a:t>
            </a:r>
          </a:p>
        </p:txBody>
      </p:sp>
      <p:sp>
        <p:nvSpPr>
          <p:cNvPr id="9" name="TextBox 8">
            <a:extLst>
              <a:ext uri="{FF2B5EF4-FFF2-40B4-BE49-F238E27FC236}">
                <a16:creationId xmlns:a16="http://schemas.microsoft.com/office/drawing/2014/main" id="{00575819-DEC6-40CE-ACAD-8C6449C4DB2C}"/>
              </a:ext>
            </a:extLst>
          </p:cNvPr>
          <p:cNvSpPr txBox="1"/>
          <p:nvPr/>
        </p:nvSpPr>
        <p:spPr>
          <a:xfrm>
            <a:off x="6827329" y="1079647"/>
            <a:ext cx="4144618" cy="369332"/>
          </a:xfrm>
          <a:prstGeom prst="rect">
            <a:avLst/>
          </a:prstGeom>
          <a:noFill/>
        </p:spPr>
        <p:txBody>
          <a:bodyPr wrap="square" rtlCol="0">
            <a:spAutoFit/>
          </a:bodyPr>
          <a:lstStyle/>
          <a:p>
            <a:r>
              <a:rPr lang="en-US" dirty="0"/>
              <a:t>Percentage Analysis of existing loans</a:t>
            </a:r>
          </a:p>
        </p:txBody>
      </p:sp>
      <p:sp>
        <p:nvSpPr>
          <p:cNvPr id="12" name="TextBox 11">
            <a:extLst>
              <a:ext uri="{FF2B5EF4-FFF2-40B4-BE49-F238E27FC236}">
                <a16:creationId xmlns:a16="http://schemas.microsoft.com/office/drawing/2014/main" id="{C10EF8F2-F1BA-4CEB-84F8-2BF5E76F95DC}"/>
              </a:ext>
            </a:extLst>
          </p:cNvPr>
          <p:cNvSpPr txBox="1"/>
          <p:nvPr/>
        </p:nvSpPr>
        <p:spPr>
          <a:xfrm>
            <a:off x="1579047" y="3280250"/>
            <a:ext cx="4510566" cy="646331"/>
          </a:xfrm>
          <a:prstGeom prst="rect">
            <a:avLst/>
          </a:prstGeom>
          <a:noFill/>
        </p:spPr>
        <p:txBody>
          <a:bodyPr wrap="square" rtlCol="0">
            <a:spAutoFit/>
          </a:bodyPr>
          <a:lstStyle/>
          <a:p>
            <a:r>
              <a:rPr lang="en-US" dirty="0"/>
              <a:t>Percentage Analysis of Education</a:t>
            </a:r>
          </a:p>
          <a:p>
            <a:endParaRPr lang="en-US" dirty="0"/>
          </a:p>
        </p:txBody>
      </p:sp>
      <p:sp>
        <p:nvSpPr>
          <p:cNvPr id="13" name="TextBox 12">
            <a:extLst>
              <a:ext uri="{FF2B5EF4-FFF2-40B4-BE49-F238E27FC236}">
                <a16:creationId xmlns:a16="http://schemas.microsoft.com/office/drawing/2014/main" id="{B9055B3B-AAD1-4F18-A411-055CC9F7478F}"/>
              </a:ext>
            </a:extLst>
          </p:cNvPr>
          <p:cNvSpPr txBox="1"/>
          <p:nvPr/>
        </p:nvSpPr>
        <p:spPr>
          <a:xfrm>
            <a:off x="7180818" y="3290814"/>
            <a:ext cx="4076108" cy="646331"/>
          </a:xfrm>
          <a:prstGeom prst="rect">
            <a:avLst/>
          </a:prstGeom>
          <a:noFill/>
        </p:spPr>
        <p:txBody>
          <a:bodyPr wrap="square" rtlCol="0">
            <a:spAutoFit/>
          </a:bodyPr>
          <a:lstStyle/>
          <a:p>
            <a:r>
              <a:rPr lang="en-US" dirty="0"/>
              <a:t>Percentage Analysis of Profession</a:t>
            </a:r>
          </a:p>
          <a:p>
            <a:endParaRPr lang="en-US" dirty="0"/>
          </a:p>
        </p:txBody>
      </p:sp>
      <p:pic>
        <p:nvPicPr>
          <p:cNvPr id="11" name="Graphic 10" descr="A mug filled with office supplies">
            <a:extLst>
              <a:ext uri="{FF2B5EF4-FFF2-40B4-BE49-F238E27FC236}">
                <a16:creationId xmlns:a16="http://schemas.microsoft.com/office/drawing/2014/main" id="{E6BF205E-52DF-40E4-9306-55F7CBD8A9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6602" y="4398066"/>
            <a:ext cx="2808326" cy="2808326"/>
          </a:xfrm>
          <a:prstGeom prst="rect">
            <a:avLst/>
          </a:prstGeom>
        </p:spPr>
      </p:pic>
      <p:pic>
        <p:nvPicPr>
          <p:cNvPr id="14" name="Graphic 13" descr="A collection of circles in various sizes and patterns">
            <a:extLst>
              <a:ext uri="{FF2B5EF4-FFF2-40B4-BE49-F238E27FC236}">
                <a16:creationId xmlns:a16="http://schemas.microsoft.com/office/drawing/2014/main" id="{516E5A92-82AF-4165-BBCC-7081FE2817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625548"/>
            <a:ext cx="1254379" cy="1254379"/>
          </a:xfrm>
          <a:prstGeom prst="rect">
            <a:avLst/>
          </a:prstGeom>
        </p:spPr>
      </p:pic>
      <p:pic>
        <p:nvPicPr>
          <p:cNvPr id="15" name="Graphic 14" descr="A collection of circles in various sizes and patterns">
            <a:extLst>
              <a:ext uri="{FF2B5EF4-FFF2-40B4-BE49-F238E27FC236}">
                <a16:creationId xmlns:a16="http://schemas.microsoft.com/office/drawing/2014/main" id="{5FE9C187-8972-4604-A9BB-D3ED41AA6A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9851" y="-14446"/>
            <a:ext cx="1254379" cy="1254379"/>
          </a:xfrm>
          <a:prstGeom prst="rect">
            <a:avLst/>
          </a:prstGeom>
        </p:spPr>
      </p:pic>
    </p:spTree>
    <p:extLst>
      <p:ext uri="{BB962C8B-B14F-4D97-AF65-F5344CB8AC3E}">
        <p14:creationId xmlns:p14="http://schemas.microsoft.com/office/powerpoint/2010/main" val="280514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table&#10;&#10;Description automatically generated">
            <a:extLst>
              <a:ext uri="{FF2B5EF4-FFF2-40B4-BE49-F238E27FC236}">
                <a16:creationId xmlns:a16="http://schemas.microsoft.com/office/drawing/2014/main" id="{4A60DB32-C528-4330-839A-8FBFEFF22693}"/>
              </a:ext>
            </a:extLst>
          </p:cNvPr>
          <p:cNvPicPr>
            <a:picLocks noGrp="1" noChangeAspect="1"/>
          </p:cNvPicPr>
          <p:nvPr>
            <p:ph idx="1"/>
          </p:nvPr>
        </p:nvPicPr>
        <p:blipFill>
          <a:blip r:embed="rId2"/>
          <a:stretch>
            <a:fillRect/>
          </a:stretch>
        </p:blipFill>
        <p:spPr>
          <a:xfrm>
            <a:off x="1815612" y="1659118"/>
            <a:ext cx="8170990" cy="4294007"/>
          </a:xfrm>
          <a:effectLst>
            <a:outerShdw blurRad="1016000" dist="50800" dir="5400000" sx="115000" sy="115000" algn="ctr" rotWithShape="0">
              <a:srgbClr val="000000">
                <a:alpha val="15000"/>
              </a:srgbClr>
            </a:outerShdw>
          </a:effectLst>
        </p:spPr>
      </p:pic>
      <p:sp>
        <p:nvSpPr>
          <p:cNvPr id="10" name="TextBox 9">
            <a:extLst>
              <a:ext uri="{FF2B5EF4-FFF2-40B4-BE49-F238E27FC236}">
                <a16:creationId xmlns:a16="http://schemas.microsoft.com/office/drawing/2014/main" id="{9F0FA8D6-A7D2-4B25-BE9F-42C35C722D96}"/>
              </a:ext>
            </a:extLst>
          </p:cNvPr>
          <p:cNvSpPr txBox="1"/>
          <p:nvPr/>
        </p:nvSpPr>
        <p:spPr>
          <a:xfrm flipH="1">
            <a:off x="1073426" y="764455"/>
            <a:ext cx="916336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Socio-Economical analysis of the customers</a:t>
            </a:r>
          </a:p>
        </p:txBody>
      </p:sp>
      <p:pic>
        <p:nvPicPr>
          <p:cNvPr id="4" name="Graphic 3" descr="A mug filled with office supplies">
            <a:extLst>
              <a:ext uri="{FF2B5EF4-FFF2-40B4-BE49-F238E27FC236}">
                <a16:creationId xmlns:a16="http://schemas.microsoft.com/office/drawing/2014/main" id="{9BB98E28-01EC-4260-9AAC-5B9D20CC05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6602" y="4398066"/>
            <a:ext cx="2808326" cy="2808326"/>
          </a:xfrm>
          <a:prstGeom prst="rect">
            <a:avLst/>
          </a:prstGeom>
        </p:spPr>
      </p:pic>
      <p:pic>
        <p:nvPicPr>
          <p:cNvPr id="5" name="Graphic 4" descr="A collection of circles in various sizes and patterns">
            <a:extLst>
              <a:ext uri="{FF2B5EF4-FFF2-40B4-BE49-F238E27FC236}">
                <a16:creationId xmlns:a16="http://schemas.microsoft.com/office/drawing/2014/main" id="{CA6C5F96-F4CD-47BA-81C1-E163E4952C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25548"/>
            <a:ext cx="1254379" cy="1254379"/>
          </a:xfrm>
          <a:prstGeom prst="rect">
            <a:avLst/>
          </a:prstGeom>
        </p:spPr>
      </p:pic>
      <p:pic>
        <p:nvPicPr>
          <p:cNvPr id="6" name="Graphic 5" descr="A collection of circles in various sizes and patterns">
            <a:extLst>
              <a:ext uri="{FF2B5EF4-FFF2-40B4-BE49-F238E27FC236}">
                <a16:creationId xmlns:a16="http://schemas.microsoft.com/office/drawing/2014/main" id="{B47B53ED-27F6-4067-9638-6874D1F59E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09851" y="-24385"/>
            <a:ext cx="1254379" cy="1254379"/>
          </a:xfrm>
          <a:prstGeom prst="rect">
            <a:avLst/>
          </a:prstGeom>
        </p:spPr>
      </p:pic>
    </p:spTree>
    <p:extLst>
      <p:ext uri="{BB962C8B-B14F-4D97-AF65-F5344CB8AC3E}">
        <p14:creationId xmlns:p14="http://schemas.microsoft.com/office/powerpoint/2010/main" val="34085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88314092-AD31-4885-AD75-8C9FA53DE46A}"/>
              </a:ext>
            </a:extLst>
          </p:cNvPr>
          <p:cNvPicPr>
            <a:picLocks noGrp="1" noChangeAspect="1"/>
          </p:cNvPicPr>
          <p:nvPr>
            <p:ph idx="1"/>
          </p:nvPr>
        </p:nvPicPr>
        <p:blipFill rotWithShape="1">
          <a:blip r:embed="rId2"/>
          <a:srcRect t="13689" r="46301" b="67671"/>
          <a:stretch/>
        </p:blipFill>
        <p:spPr>
          <a:xfrm>
            <a:off x="2144112" y="1148563"/>
            <a:ext cx="7842490" cy="1556426"/>
          </a:xfrm>
          <a:effectLst>
            <a:outerShdw blurRad="558800" dist="50800" dir="5400000" sx="110000" sy="110000" algn="ctr" rotWithShape="0">
              <a:srgbClr val="000000">
                <a:alpha val="9000"/>
              </a:srgbClr>
            </a:outerShdw>
          </a:effectLst>
        </p:spPr>
      </p:pic>
      <p:sp>
        <p:nvSpPr>
          <p:cNvPr id="6" name="TextBox 5">
            <a:extLst>
              <a:ext uri="{FF2B5EF4-FFF2-40B4-BE49-F238E27FC236}">
                <a16:creationId xmlns:a16="http://schemas.microsoft.com/office/drawing/2014/main" id="{2AF3DB67-BC90-403C-8D9D-0F9FF21C5F8C}"/>
              </a:ext>
            </a:extLst>
          </p:cNvPr>
          <p:cNvSpPr txBox="1"/>
          <p:nvPr/>
        </p:nvSpPr>
        <p:spPr>
          <a:xfrm>
            <a:off x="1499152" y="550247"/>
            <a:ext cx="919369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Demographic analysis of the marketing campaign using the master files</a:t>
            </a:r>
          </a:p>
        </p:txBody>
      </p:sp>
      <p:pic>
        <p:nvPicPr>
          <p:cNvPr id="4" name="Graphic 3" descr="A mug filled with office supplies">
            <a:extLst>
              <a:ext uri="{FF2B5EF4-FFF2-40B4-BE49-F238E27FC236}">
                <a16:creationId xmlns:a16="http://schemas.microsoft.com/office/drawing/2014/main" id="{EE703F63-5C10-4CF1-8AA0-8897001F75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6602" y="4398066"/>
            <a:ext cx="2808326" cy="2808326"/>
          </a:xfrm>
          <a:prstGeom prst="rect">
            <a:avLst/>
          </a:prstGeom>
        </p:spPr>
      </p:pic>
      <p:pic>
        <p:nvPicPr>
          <p:cNvPr id="7" name="Graphic 6" descr="A collection of circles in various sizes and patterns">
            <a:extLst>
              <a:ext uri="{FF2B5EF4-FFF2-40B4-BE49-F238E27FC236}">
                <a16:creationId xmlns:a16="http://schemas.microsoft.com/office/drawing/2014/main" id="{BF357906-5EAA-4F48-AFDA-166B2763F1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25548"/>
            <a:ext cx="1254379" cy="1254379"/>
          </a:xfrm>
          <a:prstGeom prst="rect">
            <a:avLst/>
          </a:prstGeom>
        </p:spPr>
      </p:pic>
      <p:pic>
        <p:nvPicPr>
          <p:cNvPr id="8" name="Graphic 7" descr="A collection of circles in various sizes and patterns">
            <a:extLst>
              <a:ext uri="{FF2B5EF4-FFF2-40B4-BE49-F238E27FC236}">
                <a16:creationId xmlns:a16="http://schemas.microsoft.com/office/drawing/2014/main" id="{766A17AC-6408-4BC1-834F-D80CDD9BA2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09851" y="-24385"/>
            <a:ext cx="1254379" cy="1254379"/>
          </a:xfrm>
          <a:prstGeom prst="rect">
            <a:avLst/>
          </a:prstGeom>
        </p:spPr>
      </p:pic>
      <p:pic>
        <p:nvPicPr>
          <p:cNvPr id="9" name="Content Placeholder 4" descr="Graphical user interface, text, application&#10;&#10;Description automatically generated">
            <a:extLst>
              <a:ext uri="{FF2B5EF4-FFF2-40B4-BE49-F238E27FC236}">
                <a16:creationId xmlns:a16="http://schemas.microsoft.com/office/drawing/2014/main" id="{CDFA1F6C-0B2C-4439-A76E-3396DAD18226}"/>
              </a:ext>
            </a:extLst>
          </p:cNvPr>
          <p:cNvPicPr>
            <a:picLocks noChangeAspect="1"/>
          </p:cNvPicPr>
          <p:nvPr/>
        </p:nvPicPr>
        <p:blipFill rotWithShape="1">
          <a:blip r:embed="rId2"/>
          <a:srcRect l="334" t="38606" r="45967" b="42754"/>
          <a:stretch/>
        </p:blipFill>
        <p:spPr>
          <a:xfrm>
            <a:off x="2046835" y="3730237"/>
            <a:ext cx="7729462" cy="1572368"/>
          </a:xfrm>
          <a:prstGeom prst="rect">
            <a:avLst/>
          </a:prstGeom>
          <a:effectLst>
            <a:outerShdw blurRad="558800" dist="50800" dir="5400000" sx="110000" sy="110000" algn="ctr" rotWithShape="0">
              <a:srgbClr val="000000">
                <a:alpha val="9000"/>
              </a:srgbClr>
            </a:outerShdw>
          </a:effectLst>
        </p:spPr>
      </p:pic>
      <p:sp>
        <p:nvSpPr>
          <p:cNvPr id="2" name="TextBox 1">
            <a:extLst>
              <a:ext uri="{FF2B5EF4-FFF2-40B4-BE49-F238E27FC236}">
                <a16:creationId xmlns:a16="http://schemas.microsoft.com/office/drawing/2014/main" id="{3BCFFD45-97B4-4F76-BEDA-D9CD9B121E69}"/>
              </a:ext>
            </a:extLst>
          </p:cNvPr>
          <p:cNvSpPr txBox="1"/>
          <p:nvPr/>
        </p:nvSpPr>
        <p:spPr>
          <a:xfrm>
            <a:off x="1678182" y="2959490"/>
            <a:ext cx="8774349" cy="923330"/>
          </a:xfrm>
          <a:prstGeom prst="rect">
            <a:avLst/>
          </a:prstGeom>
          <a:noFill/>
        </p:spPr>
        <p:txBody>
          <a:bodyPr wrap="square" rtlCol="0">
            <a:spAutoFit/>
          </a:bodyPr>
          <a:lstStyle/>
          <a:p>
            <a:r>
              <a:rPr lang="en-US" dirty="0"/>
              <a:t>The Region of customers is not affecting the marital status, as in all the regions the percentage distribution of marital status is nearly same.</a:t>
            </a:r>
          </a:p>
          <a:p>
            <a:endParaRPr lang="en-US" dirty="0"/>
          </a:p>
        </p:txBody>
      </p:sp>
      <p:sp>
        <p:nvSpPr>
          <p:cNvPr id="11" name="TextBox 10">
            <a:extLst>
              <a:ext uri="{FF2B5EF4-FFF2-40B4-BE49-F238E27FC236}">
                <a16:creationId xmlns:a16="http://schemas.microsoft.com/office/drawing/2014/main" id="{EA5ABEA2-2D42-4D9F-9117-0D2B45B9F576}"/>
              </a:ext>
            </a:extLst>
          </p:cNvPr>
          <p:cNvSpPr txBox="1"/>
          <p:nvPr/>
        </p:nvSpPr>
        <p:spPr>
          <a:xfrm>
            <a:off x="1678181" y="5524771"/>
            <a:ext cx="8774349" cy="646331"/>
          </a:xfrm>
          <a:prstGeom prst="rect">
            <a:avLst/>
          </a:prstGeom>
          <a:noFill/>
        </p:spPr>
        <p:txBody>
          <a:bodyPr wrap="square" rtlCol="0">
            <a:spAutoFit/>
          </a:bodyPr>
          <a:lstStyle/>
          <a:p>
            <a:r>
              <a:rPr lang="en-US" dirty="0"/>
              <a:t>The result of analysis is same for all the columns such as job, education, contact etc. with respect to Region of customers. </a:t>
            </a:r>
          </a:p>
        </p:txBody>
      </p:sp>
    </p:spTree>
    <p:extLst>
      <p:ext uri="{BB962C8B-B14F-4D97-AF65-F5344CB8AC3E}">
        <p14:creationId xmlns:p14="http://schemas.microsoft.com/office/powerpoint/2010/main" val="275220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4F54-03AE-4C52-BC40-1C93680DE8DA}"/>
              </a:ext>
            </a:extLst>
          </p:cNvPr>
          <p:cNvSpPr>
            <a:spLocks noGrp="1"/>
          </p:cNvSpPr>
          <p:nvPr>
            <p:ph type="title"/>
          </p:nvPr>
        </p:nvSpPr>
        <p:spPr>
          <a:xfrm>
            <a:off x="3180521" y="270794"/>
            <a:ext cx="7741133" cy="481356"/>
          </a:xfrm>
        </p:spPr>
        <p:txBody>
          <a:bodyPr>
            <a:normAutofit fontScale="90000"/>
          </a:bodyPr>
          <a:lstStyle/>
          <a:p>
            <a:r>
              <a:rPr lang="en-US" sz="3600" b="1" dirty="0">
                <a:effectLst>
                  <a:outerShdw blurRad="50800" dist="50800" dir="5400000" sx="1000" sy="1000" algn="ctr" rotWithShape="0">
                    <a:srgbClr val="000000">
                      <a:alpha val="43137"/>
                    </a:srgbClr>
                  </a:outerShdw>
                </a:effectLst>
                <a:latin typeface="Abadi" panose="020B0604020104020204" pitchFamily="34" charset="0"/>
              </a:rPr>
              <a:t>TASK 1.2 </a:t>
            </a:r>
            <a:r>
              <a:rPr lang="en-US" sz="3600" dirty="0">
                <a:effectLst>
                  <a:outerShdw blurRad="50800" dist="50800" dir="5400000" sx="1000" sy="1000" algn="ctr" rotWithShape="0">
                    <a:srgbClr val="000000">
                      <a:alpha val="43137"/>
                    </a:srgbClr>
                  </a:outerShdw>
                </a:effectLst>
                <a:latin typeface="Abadi" panose="020B0604020104020204" pitchFamily="34" charset="0"/>
              </a:rPr>
              <a:t>– SQL – Oracle</a:t>
            </a:r>
          </a:p>
        </p:txBody>
      </p:sp>
      <p:pic>
        <p:nvPicPr>
          <p:cNvPr id="5" name="Content Placeholder 4" descr="Diagram&#10;&#10;Description automatically generated">
            <a:extLst>
              <a:ext uri="{FF2B5EF4-FFF2-40B4-BE49-F238E27FC236}">
                <a16:creationId xmlns:a16="http://schemas.microsoft.com/office/drawing/2014/main" id="{0488D019-3775-4F95-B897-1615082E0487}"/>
              </a:ext>
            </a:extLst>
          </p:cNvPr>
          <p:cNvPicPr>
            <a:picLocks noGrp="1" noChangeAspect="1"/>
          </p:cNvPicPr>
          <p:nvPr>
            <p:ph idx="1"/>
          </p:nvPr>
        </p:nvPicPr>
        <p:blipFill>
          <a:blip r:embed="rId2"/>
          <a:stretch>
            <a:fillRect/>
          </a:stretch>
        </p:blipFill>
        <p:spPr>
          <a:xfrm>
            <a:off x="2553747" y="1467556"/>
            <a:ext cx="6932105" cy="384968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90C118F2-26DB-4940-B72D-81AF80D46FDE}"/>
              </a:ext>
            </a:extLst>
          </p:cNvPr>
          <p:cNvSpPr txBox="1"/>
          <p:nvPr/>
        </p:nvSpPr>
        <p:spPr>
          <a:xfrm>
            <a:off x="833437" y="5423198"/>
            <a:ext cx="10525125" cy="923330"/>
          </a:xfrm>
          <a:prstGeom prst="rect">
            <a:avLst/>
          </a:prstGeom>
          <a:noFill/>
        </p:spPr>
        <p:txBody>
          <a:bodyPr wrap="square" rtlCol="0">
            <a:spAutoFit/>
          </a:bodyPr>
          <a:lstStyle/>
          <a:p>
            <a:r>
              <a:rPr lang="en-US" b="0" i="0" dirty="0">
                <a:solidFill>
                  <a:srgbClr val="24292F"/>
                </a:solidFill>
                <a:effectLst/>
              </a:rPr>
              <a:t>The "</a:t>
            </a:r>
            <a:r>
              <a:rPr lang="en-US" b="0" i="0" dirty="0" err="1">
                <a:solidFill>
                  <a:srgbClr val="24292F"/>
                </a:solidFill>
                <a:effectLst/>
              </a:rPr>
              <a:t>customerdetails</a:t>
            </a:r>
            <a:r>
              <a:rPr lang="en-US" b="0" i="0" dirty="0">
                <a:solidFill>
                  <a:srgbClr val="24292F"/>
                </a:solidFill>
                <a:effectLst/>
              </a:rPr>
              <a:t>" has "</a:t>
            </a:r>
            <a:r>
              <a:rPr lang="en-US" b="1" i="0" dirty="0">
                <a:solidFill>
                  <a:srgbClr val="24292F"/>
                </a:solidFill>
                <a:effectLst/>
              </a:rPr>
              <a:t>Many to One</a:t>
            </a:r>
            <a:r>
              <a:rPr lang="en-US" b="0" i="0" dirty="0">
                <a:solidFill>
                  <a:srgbClr val="24292F"/>
                </a:solidFill>
                <a:effectLst/>
              </a:rPr>
              <a:t>" relationship with "</a:t>
            </a:r>
            <a:r>
              <a:rPr lang="en-US" b="0" i="0" dirty="0" err="1">
                <a:solidFill>
                  <a:srgbClr val="24292F"/>
                </a:solidFill>
                <a:effectLst/>
              </a:rPr>
              <a:t>citycode</a:t>
            </a:r>
            <a:r>
              <a:rPr lang="en-US" b="0" i="0" dirty="0">
                <a:solidFill>
                  <a:srgbClr val="24292F"/>
                </a:solidFill>
                <a:effectLst/>
              </a:rPr>
              <a:t>" , "</a:t>
            </a:r>
            <a:r>
              <a:rPr lang="en-US" b="0" i="0" dirty="0" err="1">
                <a:solidFill>
                  <a:srgbClr val="24292F"/>
                </a:solidFill>
                <a:effectLst/>
              </a:rPr>
              <a:t>statecode</a:t>
            </a:r>
            <a:r>
              <a:rPr lang="en-US" b="0" i="0" dirty="0">
                <a:solidFill>
                  <a:srgbClr val="24292F"/>
                </a:solidFill>
                <a:effectLst/>
              </a:rPr>
              <a:t>" and "</a:t>
            </a:r>
            <a:r>
              <a:rPr lang="en-US" b="0" i="0" dirty="0" err="1">
                <a:solidFill>
                  <a:srgbClr val="24292F"/>
                </a:solidFill>
                <a:effectLst/>
              </a:rPr>
              <a:t>region_code</a:t>
            </a:r>
            <a:r>
              <a:rPr lang="en-US" b="0" i="0" dirty="0">
                <a:solidFill>
                  <a:srgbClr val="24292F"/>
                </a:solidFill>
                <a:effectLst/>
              </a:rPr>
              <a:t>" tables.</a:t>
            </a:r>
          </a:p>
          <a:p>
            <a:r>
              <a:rPr lang="en-US" b="0" i="0" dirty="0">
                <a:solidFill>
                  <a:srgbClr val="24292F"/>
                </a:solidFill>
                <a:effectLst/>
              </a:rPr>
              <a:t>The "</a:t>
            </a:r>
            <a:r>
              <a:rPr lang="en-US" b="0" i="0" dirty="0" err="1">
                <a:solidFill>
                  <a:srgbClr val="24292F"/>
                </a:solidFill>
                <a:effectLst/>
              </a:rPr>
              <a:t>responsedata</a:t>
            </a:r>
            <a:r>
              <a:rPr lang="en-US" b="0" i="0" dirty="0">
                <a:solidFill>
                  <a:srgbClr val="24292F"/>
                </a:solidFill>
                <a:effectLst/>
              </a:rPr>
              <a:t>" , "</a:t>
            </a:r>
            <a:r>
              <a:rPr lang="en-US" b="0" i="0" dirty="0" err="1">
                <a:solidFill>
                  <a:srgbClr val="24292F"/>
                </a:solidFill>
                <a:effectLst/>
              </a:rPr>
              <a:t>campaigndetails</a:t>
            </a:r>
            <a:r>
              <a:rPr lang="en-US" b="0" i="0" dirty="0">
                <a:solidFill>
                  <a:srgbClr val="24292F"/>
                </a:solidFill>
                <a:effectLst/>
              </a:rPr>
              <a:t>" , "</a:t>
            </a:r>
            <a:r>
              <a:rPr lang="en-US" b="0" i="0" dirty="0" err="1">
                <a:solidFill>
                  <a:srgbClr val="24292F"/>
                </a:solidFill>
                <a:effectLst/>
              </a:rPr>
              <a:t>socioeconomicdata</a:t>
            </a:r>
            <a:r>
              <a:rPr lang="en-US" b="0" i="0" dirty="0">
                <a:solidFill>
                  <a:srgbClr val="24292F"/>
                </a:solidFill>
                <a:effectLst/>
              </a:rPr>
              <a:t>" and "</a:t>
            </a:r>
            <a:r>
              <a:rPr lang="en-US" b="0" i="0" dirty="0" err="1">
                <a:solidFill>
                  <a:srgbClr val="24292F"/>
                </a:solidFill>
                <a:effectLst/>
              </a:rPr>
              <a:t>postalcode</a:t>
            </a:r>
            <a:r>
              <a:rPr lang="en-US" b="0" i="0" dirty="0">
                <a:solidFill>
                  <a:srgbClr val="24292F"/>
                </a:solidFill>
                <a:effectLst/>
              </a:rPr>
              <a:t>" tables have "</a:t>
            </a:r>
            <a:r>
              <a:rPr lang="en-US" b="1" i="0" dirty="0">
                <a:solidFill>
                  <a:srgbClr val="24292F"/>
                </a:solidFill>
                <a:effectLst/>
              </a:rPr>
              <a:t>One and Only One</a:t>
            </a:r>
            <a:r>
              <a:rPr lang="en-US" b="0" i="0" dirty="0">
                <a:solidFill>
                  <a:srgbClr val="24292F"/>
                </a:solidFill>
                <a:effectLst/>
              </a:rPr>
              <a:t>" relationship with the "</a:t>
            </a:r>
            <a:r>
              <a:rPr lang="en-US" b="0" i="0" dirty="0" err="1">
                <a:solidFill>
                  <a:srgbClr val="24292F"/>
                </a:solidFill>
                <a:effectLst/>
              </a:rPr>
              <a:t>customerdetails</a:t>
            </a:r>
            <a:r>
              <a:rPr lang="en-US" b="0" i="0" dirty="0">
                <a:solidFill>
                  <a:srgbClr val="24292F"/>
                </a:solidFill>
                <a:effectLst/>
              </a:rPr>
              <a:t>" table.</a:t>
            </a:r>
            <a:endParaRPr lang="en-US" dirty="0"/>
          </a:p>
        </p:txBody>
      </p:sp>
      <p:sp>
        <p:nvSpPr>
          <p:cNvPr id="7" name="TextBox 6">
            <a:extLst>
              <a:ext uri="{FF2B5EF4-FFF2-40B4-BE49-F238E27FC236}">
                <a16:creationId xmlns:a16="http://schemas.microsoft.com/office/drawing/2014/main" id="{F18159DB-FAAB-4880-AE0E-DF4B0F3E7051}"/>
              </a:ext>
            </a:extLst>
          </p:cNvPr>
          <p:cNvSpPr txBox="1"/>
          <p:nvPr/>
        </p:nvSpPr>
        <p:spPr>
          <a:xfrm>
            <a:off x="1097197" y="899936"/>
            <a:ext cx="416664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Construct an ER-Diagram</a:t>
            </a:r>
          </a:p>
        </p:txBody>
      </p:sp>
      <p:cxnSp>
        <p:nvCxnSpPr>
          <p:cNvPr id="9" name="Straight Connector 8">
            <a:extLst>
              <a:ext uri="{FF2B5EF4-FFF2-40B4-BE49-F238E27FC236}">
                <a16:creationId xmlns:a16="http://schemas.microsoft.com/office/drawing/2014/main" id="{E6949F1D-4052-44C2-8D9A-A19E305C720C}"/>
              </a:ext>
            </a:extLst>
          </p:cNvPr>
          <p:cNvCxnSpPr/>
          <p:nvPr/>
        </p:nvCxnSpPr>
        <p:spPr>
          <a:xfrm>
            <a:off x="1097197" y="793981"/>
            <a:ext cx="10143960" cy="0"/>
          </a:xfrm>
          <a:prstGeom prst="line">
            <a:avLst/>
          </a:prstGeom>
        </p:spPr>
        <p:style>
          <a:lnRef idx="1">
            <a:schemeClr val="dk1"/>
          </a:lnRef>
          <a:fillRef idx="0">
            <a:schemeClr val="dk1"/>
          </a:fillRef>
          <a:effectRef idx="0">
            <a:schemeClr val="dk1"/>
          </a:effectRef>
          <a:fontRef idx="minor">
            <a:schemeClr val="tx1"/>
          </a:fontRef>
        </p:style>
      </p:cxnSp>
      <p:pic>
        <p:nvPicPr>
          <p:cNvPr id="8" name="Graphic 7" descr="A mug filled with office supplies">
            <a:extLst>
              <a:ext uri="{FF2B5EF4-FFF2-40B4-BE49-F238E27FC236}">
                <a16:creationId xmlns:a16="http://schemas.microsoft.com/office/drawing/2014/main" id="{A7214B03-AAA7-4980-A2ED-D96150CDF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6602" y="4398066"/>
            <a:ext cx="2808326" cy="2808326"/>
          </a:xfrm>
          <a:prstGeom prst="rect">
            <a:avLst/>
          </a:prstGeom>
        </p:spPr>
      </p:pic>
      <p:pic>
        <p:nvPicPr>
          <p:cNvPr id="10" name="Graphic 9" descr="A collection of circles in various sizes and patterns">
            <a:extLst>
              <a:ext uri="{FF2B5EF4-FFF2-40B4-BE49-F238E27FC236}">
                <a16:creationId xmlns:a16="http://schemas.microsoft.com/office/drawing/2014/main" id="{3F691707-A48B-446B-A5DA-C9E3D047E8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25548"/>
            <a:ext cx="1254379" cy="1254379"/>
          </a:xfrm>
          <a:prstGeom prst="rect">
            <a:avLst/>
          </a:prstGeom>
        </p:spPr>
      </p:pic>
      <p:pic>
        <p:nvPicPr>
          <p:cNvPr id="11" name="Graphic 10" descr="A collection of circles in various sizes and patterns">
            <a:extLst>
              <a:ext uri="{FF2B5EF4-FFF2-40B4-BE49-F238E27FC236}">
                <a16:creationId xmlns:a16="http://schemas.microsoft.com/office/drawing/2014/main" id="{E09A47D7-4249-4200-AF7F-5FA42A3AF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09851" y="-24385"/>
            <a:ext cx="1254379" cy="1254379"/>
          </a:xfrm>
          <a:prstGeom prst="rect">
            <a:avLst/>
          </a:prstGeom>
        </p:spPr>
      </p:pic>
    </p:spTree>
    <p:extLst>
      <p:ext uri="{BB962C8B-B14F-4D97-AF65-F5344CB8AC3E}">
        <p14:creationId xmlns:p14="http://schemas.microsoft.com/office/powerpoint/2010/main" val="87177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5F3B3-837A-4333-8104-8B564364CE0B}"/>
              </a:ext>
            </a:extLst>
          </p:cNvPr>
          <p:cNvSpPr>
            <a:spLocks noGrp="1"/>
          </p:cNvSpPr>
          <p:nvPr>
            <p:ph idx="1"/>
          </p:nvPr>
        </p:nvSpPr>
        <p:spPr>
          <a:xfrm>
            <a:off x="1066800" y="601528"/>
            <a:ext cx="10058400" cy="3849624"/>
          </a:xfrm>
        </p:spPr>
        <p:txBody>
          <a:bodyPr>
            <a:normAutofit/>
          </a:bodyPr>
          <a:lstStyle/>
          <a:p>
            <a:pPr>
              <a:buFont typeface="Arial" panose="020B0604020202020204" pitchFamily="34" charset="0"/>
              <a:buChar char="•"/>
            </a:pPr>
            <a:r>
              <a:rPr lang="en-US" sz="2400" dirty="0"/>
              <a:t> Creation of tables as per ER-Diagram</a:t>
            </a:r>
          </a:p>
        </p:txBody>
      </p:sp>
      <p:pic>
        <p:nvPicPr>
          <p:cNvPr id="5" name="Picture 4" descr="Table&#10;&#10;Description automatically generated">
            <a:extLst>
              <a:ext uri="{FF2B5EF4-FFF2-40B4-BE49-F238E27FC236}">
                <a16:creationId xmlns:a16="http://schemas.microsoft.com/office/drawing/2014/main" id="{6D804FE9-6A25-427F-9A83-67C3E79B43DB}"/>
              </a:ext>
            </a:extLst>
          </p:cNvPr>
          <p:cNvPicPr>
            <a:picLocks noChangeAspect="1"/>
          </p:cNvPicPr>
          <p:nvPr/>
        </p:nvPicPr>
        <p:blipFill>
          <a:blip r:embed="rId2"/>
          <a:stretch>
            <a:fillRect/>
          </a:stretch>
        </p:blipFill>
        <p:spPr>
          <a:xfrm>
            <a:off x="4066349" y="3842304"/>
            <a:ext cx="4762913" cy="1859441"/>
          </a:xfrm>
          <a:prstGeom prst="rect">
            <a:avLst/>
          </a:prstGeom>
          <a:ln>
            <a:noFill/>
          </a:ln>
          <a:effectLst>
            <a:outerShdw blurRad="190500" algn="tl" rotWithShape="0">
              <a:srgbClr val="000000">
                <a:alpha val="70000"/>
              </a:srgbClr>
            </a:outerShdw>
          </a:effectLst>
        </p:spPr>
      </p:pic>
      <p:pic>
        <p:nvPicPr>
          <p:cNvPr id="7" name="Picture 6" descr="Table&#10;&#10;Description automatically generated">
            <a:extLst>
              <a:ext uri="{FF2B5EF4-FFF2-40B4-BE49-F238E27FC236}">
                <a16:creationId xmlns:a16="http://schemas.microsoft.com/office/drawing/2014/main" id="{DE8ACC88-4C90-492D-8257-FFB53ACAC4B1}"/>
              </a:ext>
            </a:extLst>
          </p:cNvPr>
          <p:cNvPicPr>
            <a:picLocks noChangeAspect="1"/>
          </p:cNvPicPr>
          <p:nvPr/>
        </p:nvPicPr>
        <p:blipFill>
          <a:blip r:embed="rId3"/>
          <a:stretch>
            <a:fillRect/>
          </a:stretch>
        </p:blipFill>
        <p:spPr>
          <a:xfrm>
            <a:off x="6290517" y="1590604"/>
            <a:ext cx="4701947" cy="1600339"/>
          </a:xfrm>
          <a:prstGeom prst="rect">
            <a:avLst/>
          </a:prstGeom>
          <a:ln>
            <a:noFill/>
          </a:ln>
          <a:effectLst>
            <a:outerShdw blurRad="190500" algn="tl" rotWithShape="0">
              <a:srgbClr val="000000">
                <a:alpha val="70000"/>
              </a:srgbClr>
            </a:outerShdw>
          </a:effectLst>
        </p:spPr>
      </p:pic>
      <p:pic>
        <p:nvPicPr>
          <p:cNvPr id="9" name="Picture 8" descr="Table&#10;&#10;Description automatically generated">
            <a:extLst>
              <a:ext uri="{FF2B5EF4-FFF2-40B4-BE49-F238E27FC236}">
                <a16:creationId xmlns:a16="http://schemas.microsoft.com/office/drawing/2014/main" id="{B2DC39BA-30A2-431A-8C43-1D623AE0680D}"/>
              </a:ext>
            </a:extLst>
          </p:cNvPr>
          <p:cNvPicPr>
            <a:picLocks noChangeAspect="1"/>
          </p:cNvPicPr>
          <p:nvPr/>
        </p:nvPicPr>
        <p:blipFill>
          <a:blip r:embed="rId4"/>
          <a:stretch>
            <a:fillRect/>
          </a:stretch>
        </p:blipFill>
        <p:spPr>
          <a:xfrm>
            <a:off x="1399399" y="1590604"/>
            <a:ext cx="4511431" cy="1600339"/>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AA4FFF1C-8C24-4E96-8830-6FE9391D3E30}"/>
              </a:ext>
            </a:extLst>
          </p:cNvPr>
          <p:cNvSpPr txBox="1"/>
          <p:nvPr/>
        </p:nvSpPr>
        <p:spPr>
          <a:xfrm>
            <a:off x="2394865" y="3261450"/>
            <a:ext cx="3342968" cy="369332"/>
          </a:xfrm>
          <a:prstGeom prst="rect">
            <a:avLst/>
          </a:prstGeom>
          <a:noFill/>
        </p:spPr>
        <p:txBody>
          <a:bodyPr wrap="square" rtlCol="0">
            <a:spAutoFit/>
          </a:bodyPr>
          <a:lstStyle/>
          <a:p>
            <a:r>
              <a:rPr lang="en-US" dirty="0"/>
              <a:t>Socio-economic Data Table</a:t>
            </a:r>
          </a:p>
        </p:txBody>
      </p:sp>
      <p:sp>
        <p:nvSpPr>
          <p:cNvPr id="12" name="TextBox 11">
            <a:extLst>
              <a:ext uri="{FF2B5EF4-FFF2-40B4-BE49-F238E27FC236}">
                <a16:creationId xmlns:a16="http://schemas.microsoft.com/office/drawing/2014/main" id="{4165FF43-497D-4FED-B266-1E0C09FA6A1C}"/>
              </a:ext>
            </a:extLst>
          </p:cNvPr>
          <p:cNvSpPr txBox="1"/>
          <p:nvPr/>
        </p:nvSpPr>
        <p:spPr>
          <a:xfrm>
            <a:off x="5289648" y="5728601"/>
            <a:ext cx="3539613" cy="369332"/>
          </a:xfrm>
          <a:prstGeom prst="rect">
            <a:avLst/>
          </a:prstGeom>
          <a:noFill/>
        </p:spPr>
        <p:txBody>
          <a:bodyPr wrap="square" rtlCol="0">
            <a:spAutoFit/>
          </a:bodyPr>
          <a:lstStyle/>
          <a:p>
            <a:r>
              <a:rPr lang="en-US" dirty="0"/>
              <a:t>Customer Details Table</a:t>
            </a:r>
          </a:p>
        </p:txBody>
      </p:sp>
      <p:sp>
        <p:nvSpPr>
          <p:cNvPr id="13" name="TextBox 12">
            <a:extLst>
              <a:ext uri="{FF2B5EF4-FFF2-40B4-BE49-F238E27FC236}">
                <a16:creationId xmlns:a16="http://schemas.microsoft.com/office/drawing/2014/main" id="{961A16CF-F3F5-4229-B102-081B3BF40B3F}"/>
              </a:ext>
            </a:extLst>
          </p:cNvPr>
          <p:cNvSpPr txBox="1"/>
          <p:nvPr/>
        </p:nvSpPr>
        <p:spPr>
          <a:xfrm>
            <a:off x="7296370" y="3217799"/>
            <a:ext cx="3065783" cy="369332"/>
          </a:xfrm>
          <a:prstGeom prst="rect">
            <a:avLst/>
          </a:prstGeom>
          <a:noFill/>
        </p:spPr>
        <p:txBody>
          <a:bodyPr wrap="square" rtlCol="0">
            <a:spAutoFit/>
          </a:bodyPr>
          <a:lstStyle/>
          <a:p>
            <a:r>
              <a:rPr lang="en-US" dirty="0"/>
              <a:t>Campaign Details Table</a:t>
            </a:r>
          </a:p>
        </p:txBody>
      </p:sp>
      <p:pic>
        <p:nvPicPr>
          <p:cNvPr id="10" name="Graphic 9" descr="A mug filled with office supplies">
            <a:extLst>
              <a:ext uri="{FF2B5EF4-FFF2-40B4-BE49-F238E27FC236}">
                <a16:creationId xmlns:a16="http://schemas.microsoft.com/office/drawing/2014/main" id="{2FFE5D65-9CAF-44F5-850A-55B5443D0C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6602" y="4398066"/>
            <a:ext cx="2808326" cy="2808326"/>
          </a:xfrm>
          <a:prstGeom prst="rect">
            <a:avLst/>
          </a:prstGeom>
        </p:spPr>
      </p:pic>
      <p:pic>
        <p:nvPicPr>
          <p:cNvPr id="14" name="Graphic 13" descr="A collection of circles in various sizes and patterns">
            <a:extLst>
              <a:ext uri="{FF2B5EF4-FFF2-40B4-BE49-F238E27FC236}">
                <a16:creationId xmlns:a16="http://schemas.microsoft.com/office/drawing/2014/main" id="{3A7D34AD-9AC6-4BCA-82CB-3B34F59E58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5625548"/>
            <a:ext cx="1254379" cy="1254379"/>
          </a:xfrm>
          <a:prstGeom prst="rect">
            <a:avLst/>
          </a:prstGeom>
        </p:spPr>
      </p:pic>
      <p:pic>
        <p:nvPicPr>
          <p:cNvPr id="15" name="Graphic 14" descr="A collection of circles in various sizes and patterns">
            <a:extLst>
              <a:ext uri="{FF2B5EF4-FFF2-40B4-BE49-F238E27FC236}">
                <a16:creationId xmlns:a16="http://schemas.microsoft.com/office/drawing/2014/main" id="{D0C39A8D-917A-4FE9-9048-CFBF3F8A38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09851" y="-24385"/>
            <a:ext cx="1254379" cy="1254379"/>
          </a:xfrm>
          <a:prstGeom prst="rect">
            <a:avLst/>
          </a:prstGeom>
        </p:spPr>
      </p:pic>
    </p:spTree>
    <p:extLst>
      <p:ext uri="{BB962C8B-B14F-4D97-AF65-F5344CB8AC3E}">
        <p14:creationId xmlns:p14="http://schemas.microsoft.com/office/powerpoint/2010/main" val="142693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EA7235-718D-42F9-8A43-3D38AA0C6E15}"/>
              </a:ext>
            </a:extLst>
          </p:cNvPr>
          <p:cNvSpPr>
            <a:spLocks noGrp="1"/>
          </p:cNvSpPr>
          <p:nvPr>
            <p:ph idx="1"/>
          </p:nvPr>
        </p:nvSpPr>
        <p:spPr>
          <a:xfrm>
            <a:off x="933450" y="755087"/>
            <a:ext cx="10058400" cy="3849624"/>
          </a:xfrm>
        </p:spPr>
        <p:txBody>
          <a:bodyPr>
            <a:normAutofit/>
          </a:bodyPr>
          <a:lstStyle/>
          <a:p>
            <a:pPr marL="0" indent="0">
              <a:buNone/>
            </a:pPr>
            <a:r>
              <a:rPr lang="en-US" sz="2400" dirty="0">
                <a:effectLst/>
                <a:ea typeface="Times New Roman" panose="02020603050405020304" pitchFamily="18" charset="0"/>
              </a:rPr>
              <a:t>Generate the list of customer has per age and profession and display them according to ascending order of the age.</a:t>
            </a:r>
            <a:endParaRPr lang="en-US" sz="2400" dirty="0"/>
          </a:p>
        </p:txBody>
      </p:sp>
      <p:sp>
        <p:nvSpPr>
          <p:cNvPr id="5" name="TextBox 4">
            <a:extLst>
              <a:ext uri="{FF2B5EF4-FFF2-40B4-BE49-F238E27FC236}">
                <a16:creationId xmlns:a16="http://schemas.microsoft.com/office/drawing/2014/main" id="{342CB345-A722-42DD-BCED-6BDB6908667B}"/>
              </a:ext>
            </a:extLst>
          </p:cNvPr>
          <p:cNvSpPr txBox="1"/>
          <p:nvPr/>
        </p:nvSpPr>
        <p:spPr>
          <a:xfrm>
            <a:off x="643183" y="2265859"/>
            <a:ext cx="4747967" cy="10156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000" dirty="0">
                <a:ea typeface="Calibri" panose="020F0502020204030204" pitchFamily="34" charset="0"/>
                <a:cs typeface="Times New Roman" panose="02020603050405020304" pitchFamily="18" charset="0"/>
              </a:rPr>
              <a:t>S</a:t>
            </a:r>
            <a:r>
              <a:rPr lang="en-US" sz="2000" dirty="0">
                <a:effectLst/>
                <a:ea typeface="Calibri" panose="020F0502020204030204" pitchFamily="34" charset="0"/>
                <a:cs typeface="Times New Roman" panose="02020603050405020304" pitchFamily="18" charset="0"/>
              </a:rPr>
              <a:t>electing “AGE”, “JOB” columns from the table CUSTOMERDETAILS order by “AGE” </a:t>
            </a:r>
            <a:r>
              <a:rPr lang="en-US" sz="2000" dirty="0">
                <a:ea typeface="Calibri" panose="020F0502020204030204" pitchFamily="34" charset="0"/>
                <a:cs typeface="Times New Roman" panose="02020603050405020304" pitchFamily="18" charset="0"/>
              </a:rPr>
              <a:t>to get the output in</a:t>
            </a:r>
            <a:r>
              <a:rPr lang="en-US" sz="2000" dirty="0">
                <a:effectLst/>
                <a:ea typeface="Calibri" panose="020F0502020204030204" pitchFamily="34" charset="0"/>
                <a:cs typeface="Times New Roman" panose="02020603050405020304" pitchFamily="18" charset="0"/>
              </a:rPr>
              <a:t> ascending order.</a:t>
            </a:r>
            <a:endParaRPr lang="en-US" sz="2000" dirty="0"/>
          </a:p>
        </p:txBody>
      </p:sp>
      <p:pic>
        <p:nvPicPr>
          <p:cNvPr id="6" name="Picture 5" descr="Table&#10;&#10;Description automatically generated with medium confidence">
            <a:extLst>
              <a:ext uri="{FF2B5EF4-FFF2-40B4-BE49-F238E27FC236}">
                <a16:creationId xmlns:a16="http://schemas.microsoft.com/office/drawing/2014/main" id="{000D245B-458E-40DC-9A29-E85B677B4112}"/>
              </a:ext>
            </a:extLst>
          </p:cNvPr>
          <p:cNvPicPr>
            <a:picLocks noChangeAspect="1"/>
          </p:cNvPicPr>
          <p:nvPr/>
        </p:nvPicPr>
        <p:blipFill rotWithShape="1">
          <a:blip r:embed="rId2"/>
          <a:srcRect r="45183"/>
          <a:stretch/>
        </p:blipFill>
        <p:spPr>
          <a:xfrm>
            <a:off x="7336362" y="1846522"/>
            <a:ext cx="1515408" cy="3937217"/>
          </a:xfrm>
          <a:prstGeom prst="rect">
            <a:avLst/>
          </a:prstGeom>
        </p:spPr>
      </p:pic>
      <p:cxnSp>
        <p:nvCxnSpPr>
          <p:cNvPr id="8" name="Straight Arrow Connector 7">
            <a:extLst>
              <a:ext uri="{FF2B5EF4-FFF2-40B4-BE49-F238E27FC236}">
                <a16:creationId xmlns:a16="http://schemas.microsoft.com/office/drawing/2014/main" id="{AB80DA45-199A-4720-954F-14684ED82D60}"/>
              </a:ext>
            </a:extLst>
          </p:cNvPr>
          <p:cNvCxnSpPr/>
          <p:nvPr/>
        </p:nvCxnSpPr>
        <p:spPr>
          <a:xfrm>
            <a:off x="5553075" y="2809875"/>
            <a:ext cx="1666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Graphic 6" descr="A mug filled with office supplies">
            <a:extLst>
              <a:ext uri="{FF2B5EF4-FFF2-40B4-BE49-F238E27FC236}">
                <a16:creationId xmlns:a16="http://schemas.microsoft.com/office/drawing/2014/main" id="{E789BB18-F9E1-499F-A027-A36C084253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6602" y="4398066"/>
            <a:ext cx="2808326" cy="2808326"/>
          </a:xfrm>
          <a:prstGeom prst="rect">
            <a:avLst/>
          </a:prstGeom>
        </p:spPr>
      </p:pic>
      <p:pic>
        <p:nvPicPr>
          <p:cNvPr id="9" name="Graphic 8" descr="A collection of circles in various sizes and patterns">
            <a:extLst>
              <a:ext uri="{FF2B5EF4-FFF2-40B4-BE49-F238E27FC236}">
                <a16:creationId xmlns:a16="http://schemas.microsoft.com/office/drawing/2014/main" id="{47AD11AA-BB09-425E-AEC2-375EEF401C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25548"/>
            <a:ext cx="1254379" cy="1254379"/>
          </a:xfrm>
          <a:prstGeom prst="rect">
            <a:avLst/>
          </a:prstGeom>
        </p:spPr>
      </p:pic>
      <p:pic>
        <p:nvPicPr>
          <p:cNvPr id="10" name="Graphic 9" descr="A collection of circles in various sizes and patterns">
            <a:extLst>
              <a:ext uri="{FF2B5EF4-FFF2-40B4-BE49-F238E27FC236}">
                <a16:creationId xmlns:a16="http://schemas.microsoft.com/office/drawing/2014/main" id="{FD01871B-D300-4ED0-984B-E728338D80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09851" y="-24385"/>
            <a:ext cx="1254379" cy="1254379"/>
          </a:xfrm>
          <a:prstGeom prst="rect">
            <a:avLst/>
          </a:prstGeom>
        </p:spPr>
      </p:pic>
    </p:spTree>
    <p:extLst>
      <p:ext uri="{BB962C8B-B14F-4D97-AF65-F5344CB8AC3E}">
        <p14:creationId xmlns:p14="http://schemas.microsoft.com/office/powerpoint/2010/main" val="342345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2E757-D06F-4E3D-8F41-563385FF7F12}"/>
              </a:ext>
            </a:extLst>
          </p:cNvPr>
          <p:cNvSpPr>
            <a:spLocks noGrp="1"/>
          </p:cNvSpPr>
          <p:nvPr>
            <p:ph idx="1"/>
          </p:nvPr>
        </p:nvSpPr>
        <p:spPr>
          <a:xfrm>
            <a:off x="1066800" y="942680"/>
            <a:ext cx="5114925" cy="5010064"/>
          </a:xfrm>
        </p:spPr>
        <p:txBody>
          <a:bodyPr>
            <a:normAutofit/>
          </a:bodyPr>
          <a:lstStyle/>
          <a:p>
            <a:pPr>
              <a:buFont typeface="Arial" panose="020B0604020202020204" pitchFamily="34" charset="0"/>
              <a:buChar char="•"/>
            </a:pPr>
            <a:r>
              <a:rPr lang="en-US" sz="2000" dirty="0">
                <a:effectLst/>
                <a:ea typeface="Times New Roman" panose="02020603050405020304" pitchFamily="18" charset="0"/>
              </a:rPr>
              <a:t> Generate the list of customer who have no housing loan and personal loan</a:t>
            </a:r>
            <a:r>
              <a:rPr lang="en-US" sz="2000" b="1" dirty="0">
                <a:effectLst/>
                <a:latin typeface="Times New Roman" panose="02020603050405020304" pitchFamily="18" charset="0"/>
                <a:ea typeface="Times New Roman" panose="02020603050405020304" pitchFamily="18" charset="0"/>
              </a:rPr>
              <a:t>.</a:t>
            </a:r>
            <a:endParaRPr lang="en-US" sz="2000" dirty="0"/>
          </a:p>
        </p:txBody>
      </p:sp>
      <p:sp>
        <p:nvSpPr>
          <p:cNvPr id="5" name="TextBox 4">
            <a:extLst>
              <a:ext uri="{FF2B5EF4-FFF2-40B4-BE49-F238E27FC236}">
                <a16:creationId xmlns:a16="http://schemas.microsoft.com/office/drawing/2014/main" id="{8E9256E5-FF5A-47BB-96E4-272898E45D17}"/>
              </a:ext>
            </a:extLst>
          </p:cNvPr>
          <p:cNvSpPr txBox="1"/>
          <p:nvPr/>
        </p:nvSpPr>
        <p:spPr>
          <a:xfrm>
            <a:off x="6600825" y="875899"/>
            <a:ext cx="444817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ea typeface="Times New Roman" panose="02020603050405020304" pitchFamily="18" charset="0"/>
              </a:rPr>
              <a:t>Generate the list of customer who has credit and has been contacted more than 2 times during the campaign.</a:t>
            </a:r>
            <a:endParaRPr lang="en-US" sz="2000" dirty="0"/>
          </a:p>
        </p:txBody>
      </p:sp>
      <p:cxnSp>
        <p:nvCxnSpPr>
          <p:cNvPr id="8" name="Straight Connector 7">
            <a:extLst>
              <a:ext uri="{FF2B5EF4-FFF2-40B4-BE49-F238E27FC236}">
                <a16:creationId xmlns:a16="http://schemas.microsoft.com/office/drawing/2014/main" id="{7637255E-DD53-4968-AEC6-D26F07558139}"/>
              </a:ext>
            </a:extLst>
          </p:cNvPr>
          <p:cNvCxnSpPr/>
          <p:nvPr/>
        </p:nvCxnSpPr>
        <p:spPr>
          <a:xfrm>
            <a:off x="6181725" y="942680"/>
            <a:ext cx="0" cy="5156462"/>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30EA9A6-6122-4639-9B45-0EF6A058AD35}"/>
              </a:ext>
            </a:extLst>
          </p:cNvPr>
          <p:cNvSpPr txBox="1"/>
          <p:nvPr/>
        </p:nvSpPr>
        <p:spPr>
          <a:xfrm>
            <a:off x="6365480" y="2282876"/>
            <a:ext cx="3007150" cy="147732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Selecting the “</a:t>
            </a:r>
            <a:r>
              <a:rPr lang="en-US" dirty="0" err="1"/>
              <a:t>customer_id</a:t>
            </a:r>
            <a:r>
              <a:rPr lang="en-US" dirty="0"/>
              <a:t>”, “campaign” rows from the joint table of </a:t>
            </a:r>
            <a:r>
              <a:rPr lang="en-US" dirty="0" err="1"/>
              <a:t>customerdetails</a:t>
            </a:r>
            <a:r>
              <a:rPr lang="en-US" dirty="0"/>
              <a:t> and </a:t>
            </a:r>
            <a:r>
              <a:rPr lang="en-US" dirty="0" err="1"/>
              <a:t>campaigndetails</a:t>
            </a:r>
            <a:r>
              <a:rPr lang="en-US" dirty="0"/>
              <a:t> with the above stated conditions.</a:t>
            </a:r>
          </a:p>
        </p:txBody>
      </p:sp>
      <p:sp>
        <p:nvSpPr>
          <p:cNvPr id="11" name="TextBox 10">
            <a:extLst>
              <a:ext uri="{FF2B5EF4-FFF2-40B4-BE49-F238E27FC236}">
                <a16:creationId xmlns:a16="http://schemas.microsoft.com/office/drawing/2014/main" id="{75AF9E4B-89A7-4775-A337-F9849DC6F5CB}"/>
              </a:ext>
            </a:extLst>
          </p:cNvPr>
          <p:cNvSpPr txBox="1"/>
          <p:nvPr/>
        </p:nvSpPr>
        <p:spPr>
          <a:xfrm>
            <a:off x="3305961" y="2107523"/>
            <a:ext cx="2666214"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Selecting the list of customers (column : “</a:t>
            </a:r>
            <a:r>
              <a:rPr lang="en-US" dirty="0" err="1"/>
              <a:t>customer_id</a:t>
            </a:r>
            <a:r>
              <a:rPr lang="en-US" dirty="0"/>
              <a:t>”) who have no housing loan or personal loan.</a:t>
            </a:r>
          </a:p>
        </p:txBody>
      </p:sp>
      <p:pic>
        <p:nvPicPr>
          <p:cNvPr id="7" name="Picture 6" descr="Table&#10;&#10;Description automatically generated">
            <a:extLst>
              <a:ext uri="{FF2B5EF4-FFF2-40B4-BE49-F238E27FC236}">
                <a16:creationId xmlns:a16="http://schemas.microsoft.com/office/drawing/2014/main" id="{B22C7CD1-AAB0-445F-ADE2-EEAA5BFC6903}"/>
              </a:ext>
            </a:extLst>
          </p:cNvPr>
          <p:cNvPicPr>
            <a:picLocks noChangeAspect="1"/>
          </p:cNvPicPr>
          <p:nvPr/>
        </p:nvPicPr>
        <p:blipFill rotWithShape="1">
          <a:blip r:embed="rId2"/>
          <a:srcRect l="3853" r="44904"/>
          <a:stretch/>
        </p:blipFill>
        <p:spPr>
          <a:xfrm>
            <a:off x="744448" y="1743942"/>
            <a:ext cx="1687329" cy="4440040"/>
          </a:xfrm>
          <a:prstGeom prst="rect">
            <a:avLst/>
          </a:prstGeom>
          <a:effectLst>
            <a:outerShdw blurRad="50800" dist="38100" dir="8100000" algn="tr" rotWithShape="0">
              <a:prstClr val="black">
                <a:alpha val="40000"/>
              </a:prstClr>
            </a:outerShdw>
          </a:effectLst>
        </p:spPr>
      </p:pic>
      <p:pic>
        <p:nvPicPr>
          <p:cNvPr id="12" name="Picture 11" descr="A picture containing table&#10;&#10;Description automatically generated">
            <a:extLst>
              <a:ext uri="{FF2B5EF4-FFF2-40B4-BE49-F238E27FC236}">
                <a16:creationId xmlns:a16="http://schemas.microsoft.com/office/drawing/2014/main" id="{D7143F20-692C-4C03-843A-1DC4A427E4A2}"/>
              </a:ext>
            </a:extLst>
          </p:cNvPr>
          <p:cNvPicPr>
            <a:picLocks noChangeAspect="1"/>
          </p:cNvPicPr>
          <p:nvPr/>
        </p:nvPicPr>
        <p:blipFill>
          <a:blip r:embed="rId3"/>
          <a:stretch>
            <a:fillRect/>
          </a:stretch>
        </p:blipFill>
        <p:spPr>
          <a:xfrm>
            <a:off x="9372631" y="1901394"/>
            <a:ext cx="2459886" cy="4142448"/>
          </a:xfrm>
          <a:prstGeom prst="rect">
            <a:avLst/>
          </a:prstGeom>
          <a:effectLst>
            <a:outerShdw blurRad="50800" dist="38100" dir="8100000" algn="tr" rotWithShape="0">
              <a:prstClr val="black">
                <a:alpha val="40000"/>
              </a:prstClr>
            </a:outerShdw>
          </a:effectLst>
        </p:spPr>
      </p:pic>
      <p:cxnSp>
        <p:nvCxnSpPr>
          <p:cNvPr id="14" name="Straight Arrow Connector 13">
            <a:extLst>
              <a:ext uri="{FF2B5EF4-FFF2-40B4-BE49-F238E27FC236}">
                <a16:creationId xmlns:a16="http://schemas.microsoft.com/office/drawing/2014/main" id="{C1205CDE-E450-442E-A346-D4DE03B26BAD}"/>
              </a:ext>
            </a:extLst>
          </p:cNvPr>
          <p:cNvCxnSpPr/>
          <p:nvPr/>
        </p:nvCxnSpPr>
        <p:spPr>
          <a:xfrm flipH="1">
            <a:off x="2431778" y="2846187"/>
            <a:ext cx="801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0D8733-E3C8-4F21-8C29-FE2E02777C3F}"/>
              </a:ext>
            </a:extLst>
          </p:cNvPr>
          <p:cNvCxnSpPr>
            <a:stCxn id="10" idx="2"/>
          </p:cNvCxnSpPr>
          <p:nvPr/>
        </p:nvCxnSpPr>
        <p:spPr>
          <a:xfrm>
            <a:off x="7869055" y="3760204"/>
            <a:ext cx="0" cy="108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0F71420-396B-48EA-BAA8-6AD69D74D6A5}"/>
              </a:ext>
            </a:extLst>
          </p:cNvPr>
          <p:cNvCxnSpPr>
            <a:cxnSpLocks/>
          </p:cNvCxnSpPr>
          <p:nvPr/>
        </p:nvCxnSpPr>
        <p:spPr>
          <a:xfrm>
            <a:off x="7869055" y="4845378"/>
            <a:ext cx="1388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A collection of circles in various sizes and patterns">
            <a:extLst>
              <a:ext uri="{FF2B5EF4-FFF2-40B4-BE49-F238E27FC236}">
                <a16:creationId xmlns:a16="http://schemas.microsoft.com/office/drawing/2014/main" id="{13E4178D-9E0C-4969-8FC7-94C683BCD4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36" y="5730865"/>
            <a:ext cx="1254379" cy="1254379"/>
          </a:xfrm>
          <a:prstGeom prst="rect">
            <a:avLst/>
          </a:prstGeom>
        </p:spPr>
      </p:pic>
      <p:pic>
        <p:nvPicPr>
          <p:cNvPr id="16" name="Graphic 15" descr="A collection of circles in various sizes and patterns">
            <a:extLst>
              <a:ext uri="{FF2B5EF4-FFF2-40B4-BE49-F238E27FC236}">
                <a16:creationId xmlns:a16="http://schemas.microsoft.com/office/drawing/2014/main" id="{6F6502C2-4866-4FC8-AE45-1035CFE7DD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09851" y="-24385"/>
            <a:ext cx="1254379" cy="1254379"/>
          </a:xfrm>
          <a:prstGeom prst="rect">
            <a:avLst/>
          </a:prstGeom>
        </p:spPr>
      </p:pic>
      <p:pic>
        <p:nvPicPr>
          <p:cNvPr id="18" name="Graphic 17" descr="Graph and note paper pads with pencil">
            <a:extLst>
              <a:ext uri="{FF2B5EF4-FFF2-40B4-BE49-F238E27FC236}">
                <a16:creationId xmlns:a16="http://schemas.microsoft.com/office/drawing/2014/main" id="{52D56D0C-9E99-4169-9CCA-6A0D64358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5707" y="4086681"/>
            <a:ext cx="2247545" cy="2247545"/>
          </a:xfrm>
          <a:prstGeom prst="rect">
            <a:avLst/>
          </a:prstGeom>
        </p:spPr>
      </p:pic>
    </p:spTree>
    <p:extLst>
      <p:ext uri="{BB962C8B-B14F-4D97-AF65-F5344CB8AC3E}">
        <p14:creationId xmlns:p14="http://schemas.microsoft.com/office/powerpoint/2010/main" val="274758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169B-6885-41B8-B2DE-6ACCD64E0DA3}"/>
              </a:ext>
            </a:extLst>
          </p:cNvPr>
          <p:cNvSpPr>
            <a:spLocks noGrp="1"/>
          </p:cNvSpPr>
          <p:nvPr>
            <p:ph type="title"/>
          </p:nvPr>
        </p:nvSpPr>
        <p:spPr>
          <a:xfrm>
            <a:off x="1381540" y="238539"/>
            <a:ext cx="9983840" cy="666717"/>
          </a:xfrm>
        </p:spPr>
        <p:txBody>
          <a:bodyPr>
            <a:normAutofit fontScale="90000"/>
          </a:bodyPr>
          <a:lstStyle/>
          <a:p>
            <a:r>
              <a:rPr lang="en-US" sz="3600" b="1" dirty="0" err="1">
                <a:latin typeface="Abadi" panose="020B0604020104020204" pitchFamily="34" charset="0"/>
              </a:rPr>
              <a:t>TasK</a:t>
            </a:r>
            <a:r>
              <a:rPr lang="en-US" sz="3600" b="1" dirty="0">
                <a:latin typeface="Abadi" panose="020B0604020104020204" pitchFamily="34" charset="0"/>
              </a:rPr>
              <a:t> 1.3 </a:t>
            </a:r>
            <a:r>
              <a:rPr lang="en-US" sz="3600" dirty="0">
                <a:latin typeface="Abadi" panose="020B0604020104020204" pitchFamily="34" charset="0"/>
              </a:rPr>
              <a:t>– Statistical Analysis using Python</a:t>
            </a:r>
          </a:p>
        </p:txBody>
      </p:sp>
      <p:sp>
        <p:nvSpPr>
          <p:cNvPr id="3" name="Content Placeholder 2">
            <a:extLst>
              <a:ext uri="{FF2B5EF4-FFF2-40B4-BE49-F238E27FC236}">
                <a16:creationId xmlns:a16="http://schemas.microsoft.com/office/drawing/2014/main" id="{F51246B2-DDC0-4EF8-BDDD-01192AFA024A}"/>
              </a:ext>
            </a:extLst>
          </p:cNvPr>
          <p:cNvSpPr>
            <a:spLocks noGrp="1"/>
          </p:cNvSpPr>
          <p:nvPr>
            <p:ph idx="1"/>
          </p:nvPr>
        </p:nvSpPr>
        <p:spPr>
          <a:xfrm>
            <a:off x="1066800" y="964096"/>
            <a:ext cx="10058400" cy="4988648"/>
          </a:xfrm>
        </p:spPr>
        <p:txBody>
          <a:bodyPr/>
          <a:lstStyle/>
          <a:p>
            <a:pPr>
              <a:buFont typeface="Arial" panose="020B0604020202020204" pitchFamily="34" charset="0"/>
              <a:buChar char="•"/>
            </a:pPr>
            <a:r>
              <a:rPr lang="en-IN" sz="2400" dirty="0">
                <a:effectLst/>
                <a:ea typeface="Times New Roman" panose="02020603050405020304" pitchFamily="18" charset="0"/>
                <a:cs typeface="Courier New" panose="02070309020205020404" pitchFamily="49" charset="0"/>
              </a:rPr>
              <a:t> Descriptive statistics for both numerical and categorical and draw few insights from them.</a:t>
            </a:r>
            <a:endParaRPr lang="en-US" sz="2400" dirty="0">
              <a:effectLst/>
              <a:ea typeface="Courier New" panose="02070309020205020404" pitchFamily="49" charset="0"/>
              <a:cs typeface="Courier New" panose="02070309020205020404" pitchFamily="49" charset="0"/>
            </a:endParaRPr>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5FF4C111-1363-4804-A662-FD981673189C}"/>
              </a:ext>
            </a:extLst>
          </p:cNvPr>
          <p:cNvPicPr>
            <a:picLocks noChangeAspect="1"/>
          </p:cNvPicPr>
          <p:nvPr/>
        </p:nvPicPr>
        <p:blipFill rotWithShape="1">
          <a:blip r:embed="rId2"/>
          <a:srcRect t="18772" r="53913" b="69860"/>
          <a:stretch/>
        </p:blipFill>
        <p:spPr>
          <a:xfrm>
            <a:off x="2993476" y="1656826"/>
            <a:ext cx="6339263" cy="1246630"/>
          </a:xfrm>
          <a:prstGeom prst="rect">
            <a:avLst/>
          </a:prstGeom>
          <a:effectLst>
            <a:outerShdw blurRad="50800" dist="38100" dir="8100000" algn="tr" rotWithShape="0">
              <a:prstClr val="black">
                <a:alpha val="40000"/>
              </a:prstClr>
            </a:outerShdw>
          </a:effectLst>
        </p:spPr>
      </p:pic>
      <p:cxnSp>
        <p:nvCxnSpPr>
          <p:cNvPr id="7" name="Straight Connector 6">
            <a:extLst>
              <a:ext uri="{FF2B5EF4-FFF2-40B4-BE49-F238E27FC236}">
                <a16:creationId xmlns:a16="http://schemas.microsoft.com/office/drawing/2014/main" id="{46DB70F6-BEAB-43CD-92D4-FC39511EFFF7}"/>
              </a:ext>
            </a:extLst>
          </p:cNvPr>
          <p:cNvCxnSpPr/>
          <p:nvPr/>
        </p:nvCxnSpPr>
        <p:spPr>
          <a:xfrm>
            <a:off x="1143000" y="905256"/>
            <a:ext cx="10147852" cy="0"/>
          </a:xfrm>
          <a:prstGeom prst="line">
            <a:avLst/>
          </a:prstGeom>
        </p:spPr>
        <p:style>
          <a:lnRef idx="1">
            <a:schemeClr val="dk1"/>
          </a:lnRef>
          <a:fillRef idx="0">
            <a:schemeClr val="dk1"/>
          </a:fillRef>
          <a:effectRef idx="0">
            <a:schemeClr val="dk1"/>
          </a:effectRef>
          <a:fontRef idx="minor">
            <a:schemeClr val="tx1"/>
          </a:fontRef>
        </p:style>
      </p:cxnSp>
      <p:pic>
        <p:nvPicPr>
          <p:cNvPr id="6" name="Graphic 5" descr="A mug filled with office supplies">
            <a:extLst>
              <a:ext uri="{FF2B5EF4-FFF2-40B4-BE49-F238E27FC236}">
                <a16:creationId xmlns:a16="http://schemas.microsoft.com/office/drawing/2014/main" id="{FC169E00-0741-4987-8BCA-60B4BD4E5D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6602" y="4398066"/>
            <a:ext cx="2808326" cy="2808326"/>
          </a:xfrm>
          <a:prstGeom prst="rect">
            <a:avLst/>
          </a:prstGeom>
        </p:spPr>
      </p:pic>
      <p:pic>
        <p:nvPicPr>
          <p:cNvPr id="8" name="Graphic 7" descr="A collection of circles in various sizes and patterns">
            <a:extLst>
              <a:ext uri="{FF2B5EF4-FFF2-40B4-BE49-F238E27FC236}">
                <a16:creationId xmlns:a16="http://schemas.microsoft.com/office/drawing/2014/main" id="{8F79BFC4-291B-471D-988F-8B370E3881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25548"/>
            <a:ext cx="1254379" cy="1254379"/>
          </a:xfrm>
          <a:prstGeom prst="rect">
            <a:avLst/>
          </a:prstGeom>
        </p:spPr>
      </p:pic>
      <p:pic>
        <p:nvPicPr>
          <p:cNvPr id="9" name="Graphic 8" descr="A collection of circles in various sizes and patterns">
            <a:extLst>
              <a:ext uri="{FF2B5EF4-FFF2-40B4-BE49-F238E27FC236}">
                <a16:creationId xmlns:a16="http://schemas.microsoft.com/office/drawing/2014/main" id="{AF70FBE2-46EF-49FD-B6C1-6B7329D0A5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09851" y="-24385"/>
            <a:ext cx="1254379" cy="125437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146F4FA-2295-4C07-8BE5-0D6EC893B6A5}"/>
              </a:ext>
            </a:extLst>
          </p:cNvPr>
          <p:cNvPicPr>
            <a:picLocks noChangeAspect="1"/>
          </p:cNvPicPr>
          <p:nvPr/>
        </p:nvPicPr>
        <p:blipFill rotWithShape="1">
          <a:blip r:embed="rId2"/>
          <a:srcRect l="-9985" t="82060" r="61982" b="2292"/>
          <a:stretch/>
        </p:blipFill>
        <p:spPr>
          <a:xfrm>
            <a:off x="1089936" y="4308645"/>
            <a:ext cx="8221351" cy="1443649"/>
          </a:xfrm>
          <a:prstGeom prst="rect">
            <a:avLst/>
          </a:prstGeom>
          <a:effectLst>
            <a:outerShdw blurRad="50800" dist="38100" dir="8100000" algn="tr" rotWithShape="0">
              <a:prstClr val="black">
                <a:alpha val="40000"/>
              </a:prstClr>
            </a:outerShdw>
          </a:effectLst>
        </p:spPr>
      </p:pic>
      <p:sp>
        <p:nvSpPr>
          <p:cNvPr id="4" name="TextBox 3">
            <a:extLst>
              <a:ext uri="{FF2B5EF4-FFF2-40B4-BE49-F238E27FC236}">
                <a16:creationId xmlns:a16="http://schemas.microsoft.com/office/drawing/2014/main" id="{1306377F-134E-4C53-8B78-91EED8898B38}"/>
              </a:ext>
            </a:extLst>
          </p:cNvPr>
          <p:cNvSpPr txBox="1"/>
          <p:nvPr/>
        </p:nvSpPr>
        <p:spPr>
          <a:xfrm>
            <a:off x="1753386" y="3429000"/>
            <a:ext cx="8107051" cy="646331"/>
          </a:xfrm>
          <a:prstGeom prst="rect">
            <a:avLst/>
          </a:prstGeom>
          <a:noFill/>
        </p:spPr>
        <p:txBody>
          <a:bodyPr wrap="square" rtlCol="0">
            <a:spAutoFit/>
          </a:bodyPr>
          <a:lstStyle/>
          <a:p>
            <a:r>
              <a:rPr lang="en-US" dirty="0"/>
              <a:t>We can infer that, The mean age irrespective of subscription and is around 40 years.</a:t>
            </a:r>
          </a:p>
          <a:p>
            <a:r>
              <a:rPr lang="en-US" dirty="0"/>
              <a:t>And there are a greater number of customers in the group of 25 to 45 years</a:t>
            </a:r>
          </a:p>
        </p:txBody>
      </p:sp>
    </p:spTree>
    <p:extLst>
      <p:ext uri="{BB962C8B-B14F-4D97-AF65-F5344CB8AC3E}">
        <p14:creationId xmlns:p14="http://schemas.microsoft.com/office/powerpoint/2010/main" val="383825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FFD5-35F6-4591-8E62-C6E2259872BF}"/>
              </a:ext>
            </a:extLst>
          </p:cNvPr>
          <p:cNvSpPr>
            <a:spLocks noGrp="1"/>
          </p:cNvSpPr>
          <p:nvPr>
            <p:ph type="title"/>
          </p:nvPr>
        </p:nvSpPr>
        <p:spPr/>
        <p:txBody>
          <a:bodyPr vert="horz" lIns="91440" tIns="45720" rIns="91440" bIns="45720" rtlCol="0" anchor="ctr">
            <a:normAutofit/>
          </a:bodyPr>
          <a:lstStyle/>
          <a:p>
            <a:r>
              <a:rPr lang="en-US" dirty="0"/>
              <a:t>Problem Statement</a:t>
            </a:r>
          </a:p>
        </p:txBody>
      </p:sp>
      <p:pic>
        <p:nvPicPr>
          <p:cNvPr id="6" name="Graphic 6" descr="Head with Gears">
            <a:extLst>
              <a:ext uri="{FF2B5EF4-FFF2-40B4-BE49-F238E27FC236}">
                <a16:creationId xmlns:a16="http://schemas.microsoft.com/office/drawing/2014/main" id="{92F757F1-9BC7-4A54-A936-0C69DD75D7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504" y="2386051"/>
            <a:ext cx="3448851" cy="3448851"/>
          </a:xfrm>
          <a:prstGeom prst="rect">
            <a:avLst/>
          </a:prstGeom>
        </p:spPr>
      </p:pic>
      <p:sp>
        <p:nvSpPr>
          <p:cNvPr id="8" name="TextBox 7">
            <a:extLst>
              <a:ext uri="{FF2B5EF4-FFF2-40B4-BE49-F238E27FC236}">
                <a16:creationId xmlns:a16="http://schemas.microsoft.com/office/drawing/2014/main" id="{D6CED677-778B-48DE-89F4-C3E0D338858B}"/>
              </a:ext>
            </a:extLst>
          </p:cNvPr>
          <p:cNvSpPr txBox="1"/>
          <p:nvPr/>
        </p:nvSpPr>
        <p:spPr>
          <a:xfrm>
            <a:off x="5063613" y="2286000"/>
            <a:ext cx="5680587" cy="4023360"/>
          </a:xfrm>
          <a:prstGeom prst="rect">
            <a:avLst/>
          </a:prstGeom>
        </p:spPr>
        <p:txBody>
          <a:bodyPr vert="horz" lIns="45720" tIns="45720" rIns="45720" bIns="45720" rtlCol="0">
            <a:normAutofit/>
          </a:bodyPr>
          <a:lstStyle/>
          <a:p>
            <a:pPr marR="0" defTabSz="914400">
              <a:lnSpc>
                <a:spcPct val="90000"/>
              </a:lnSpc>
              <a:spcBef>
                <a:spcPts val="0"/>
              </a:spcBef>
              <a:spcAft>
                <a:spcPts val="600"/>
              </a:spcAft>
              <a:buClr>
                <a:schemeClr val="accent2"/>
              </a:buClr>
            </a:pPr>
            <a:r>
              <a:rPr lang="en-US" sz="1700" dirty="0">
                <a:effectLst/>
              </a:rPr>
              <a:t>DB Bank is a large public sector bank which has branches across the cities. It provides various services like savings accounts, current account, term deposits, personal loans, home loans etc. to customers. Whenever the bank conducts marketing on its new schemes, it will keep track of data related to customers’ personal, social and economic details. Also, it maintains the detailing on efforts made to achieve success in the campaign. </a:t>
            </a:r>
          </a:p>
          <a:p>
            <a:pPr defTabSz="914400">
              <a:lnSpc>
                <a:spcPct val="90000"/>
              </a:lnSpc>
              <a:spcAft>
                <a:spcPts val="600"/>
              </a:spcAft>
              <a:buClr>
                <a:schemeClr val="accent2"/>
              </a:buClr>
            </a:pPr>
            <a:r>
              <a:rPr lang="en-US" sz="1700" dirty="0">
                <a:effectLst/>
              </a:rPr>
              <a:t>Recently, the bank has conducted a campaign to market their term-deposit scheme. Campaigns was conducted based mostly on direct phone calls, soliciting the bank's customers to place a term deposit. After all the marking efforts, if the client had agreed to place a deposit, then the campaign is success, otherwise not.</a:t>
            </a:r>
          </a:p>
          <a:p>
            <a:pPr defTabSz="914400">
              <a:lnSpc>
                <a:spcPct val="90000"/>
              </a:lnSpc>
              <a:spcAft>
                <a:spcPts val="600"/>
              </a:spcAft>
              <a:buClr>
                <a:schemeClr val="accent2"/>
              </a:buClr>
            </a:pPr>
            <a:r>
              <a:rPr lang="en-US" sz="1700" dirty="0"/>
              <a:t>The campaign success is needed to be measured based on appropriate predictive model for classifying successful and unsuccessful campaign. </a:t>
            </a:r>
          </a:p>
        </p:txBody>
      </p:sp>
      <p:pic>
        <p:nvPicPr>
          <p:cNvPr id="32" name="Graphic 31" descr="Bank outline">
            <a:extLst>
              <a:ext uri="{FF2B5EF4-FFF2-40B4-BE49-F238E27FC236}">
                <a16:creationId xmlns:a16="http://schemas.microsoft.com/office/drawing/2014/main" id="{C5721A3D-2A72-4EC7-AB93-0A86E5BB89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1051" y="725556"/>
            <a:ext cx="1089991" cy="1089991"/>
          </a:xfrm>
          <a:prstGeom prst="rect">
            <a:avLst/>
          </a:prstGeom>
        </p:spPr>
      </p:pic>
      <p:pic>
        <p:nvPicPr>
          <p:cNvPr id="42" name="Graphic 41" descr="Handshake with solid fill">
            <a:extLst>
              <a:ext uri="{FF2B5EF4-FFF2-40B4-BE49-F238E27FC236}">
                <a16:creationId xmlns:a16="http://schemas.microsoft.com/office/drawing/2014/main" id="{0D804A71-F933-4A41-973C-6DEA5E3DF3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38106" y="5021550"/>
            <a:ext cx="1626704" cy="1626704"/>
          </a:xfrm>
          <a:prstGeom prst="rect">
            <a:avLst/>
          </a:prstGeom>
        </p:spPr>
      </p:pic>
    </p:spTree>
    <p:extLst>
      <p:ext uri="{BB962C8B-B14F-4D97-AF65-F5344CB8AC3E}">
        <p14:creationId xmlns:p14="http://schemas.microsoft.com/office/powerpoint/2010/main" val="290609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2EC0B0-A538-499E-B9AD-7065566C5A27}"/>
              </a:ext>
            </a:extLst>
          </p:cNvPr>
          <p:cNvSpPr txBox="1">
            <a:spLocks/>
          </p:cNvSpPr>
          <p:nvPr/>
        </p:nvSpPr>
        <p:spPr>
          <a:xfrm>
            <a:off x="1104080" y="361089"/>
            <a:ext cx="9983840" cy="666717"/>
          </a:xfrm>
          <a:prstGeom prst="rect">
            <a:avLst/>
          </a:prstGeom>
        </p:spPr>
        <p:txBody>
          <a:bodyPr vert="horz" lIns="0" tIns="0" rIns="0" bIns="0" rtlCol="0" anchor="t" anchorCtr="0">
            <a:normAutofit fontScale="90000"/>
          </a:bodyPr>
          <a:lstStyle>
            <a:lvl1pPr algn="l" defTabSz="914400" rtl="0" eaLnBrk="1" latinLnBrk="0" hangingPunct="1">
              <a:lnSpc>
                <a:spcPct val="80000"/>
              </a:lnSpc>
              <a:spcBef>
                <a:spcPct val="0"/>
              </a:spcBef>
              <a:buNone/>
              <a:defRPr sz="2100" kern="1200" cap="all" spc="100" baseline="0">
                <a:solidFill>
                  <a:schemeClr val="tx1">
                    <a:lumMod val="95000"/>
                    <a:lumOff val="5000"/>
                  </a:schemeClr>
                </a:solidFill>
                <a:latin typeface="+mj-lt"/>
                <a:ea typeface="+mj-ea"/>
                <a:cs typeface="+mj-cs"/>
              </a:defRPr>
            </a:lvl1pPr>
          </a:lstStyle>
          <a:p>
            <a:r>
              <a:rPr lang="en-US" sz="3600" b="1" dirty="0" err="1">
                <a:latin typeface="Abadi" panose="020B0604020104020204" pitchFamily="34" charset="0"/>
              </a:rPr>
              <a:t>TasK</a:t>
            </a:r>
            <a:r>
              <a:rPr lang="en-US" sz="3600" b="1" dirty="0">
                <a:latin typeface="Abadi" panose="020B0604020104020204" pitchFamily="34" charset="0"/>
              </a:rPr>
              <a:t> 1.3 </a:t>
            </a:r>
            <a:r>
              <a:rPr lang="en-US" sz="3600" dirty="0">
                <a:latin typeface="Abadi" panose="020B0604020104020204" pitchFamily="34" charset="0"/>
              </a:rPr>
              <a:t>– Statistical Analysis using Python</a:t>
            </a:r>
          </a:p>
        </p:txBody>
      </p:sp>
      <p:pic>
        <p:nvPicPr>
          <p:cNvPr id="6" name="Picture 5" descr="Text, table&#10;&#10;Description automatically generated">
            <a:extLst>
              <a:ext uri="{FF2B5EF4-FFF2-40B4-BE49-F238E27FC236}">
                <a16:creationId xmlns:a16="http://schemas.microsoft.com/office/drawing/2014/main" id="{F2EA9A8A-F9F1-4A19-A234-8D19F0658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3" y="1968236"/>
            <a:ext cx="5618081" cy="3573632"/>
          </a:xfrm>
          <a:prstGeom prst="rect">
            <a:avLst/>
          </a:prstGeom>
        </p:spPr>
      </p:pic>
      <p:pic>
        <p:nvPicPr>
          <p:cNvPr id="8" name="Picture 7" descr="Text&#10;&#10;Description automatically generated">
            <a:extLst>
              <a:ext uri="{FF2B5EF4-FFF2-40B4-BE49-F238E27FC236}">
                <a16:creationId xmlns:a16="http://schemas.microsoft.com/office/drawing/2014/main" id="{575341A4-9F71-4F3F-B4A6-6BB21B93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203" y="2397235"/>
            <a:ext cx="4537949" cy="1459148"/>
          </a:xfrm>
          <a:prstGeom prst="rect">
            <a:avLst/>
          </a:prstGeom>
        </p:spPr>
      </p:pic>
      <p:sp>
        <p:nvSpPr>
          <p:cNvPr id="14" name="TextBox 13">
            <a:extLst>
              <a:ext uri="{FF2B5EF4-FFF2-40B4-BE49-F238E27FC236}">
                <a16:creationId xmlns:a16="http://schemas.microsoft.com/office/drawing/2014/main" id="{EA3D4FDE-A26F-4F89-AE7B-DC104D8A9AE9}"/>
              </a:ext>
            </a:extLst>
          </p:cNvPr>
          <p:cNvSpPr txBox="1"/>
          <p:nvPr/>
        </p:nvSpPr>
        <p:spPr>
          <a:xfrm>
            <a:off x="815009" y="1125823"/>
            <a:ext cx="5138531" cy="646331"/>
          </a:xfrm>
          <a:prstGeom prst="rect">
            <a:avLst/>
          </a:prstGeom>
          <a:noFill/>
        </p:spPr>
        <p:txBody>
          <a:bodyPr wrap="square" rtlCol="0">
            <a:spAutoFit/>
          </a:bodyPr>
          <a:lstStyle/>
          <a:p>
            <a:r>
              <a:rPr lang="en-US" dirty="0"/>
              <a:t>The most frequent profession type is admin irrespective of subscription</a:t>
            </a:r>
          </a:p>
        </p:txBody>
      </p:sp>
      <p:sp>
        <p:nvSpPr>
          <p:cNvPr id="15" name="TextBox 14">
            <a:extLst>
              <a:ext uri="{FF2B5EF4-FFF2-40B4-BE49-F238E27FC236}">
                <a16:creationId xmlns:a16="http://schemas.microsoft.com/office/drawing/2014/main" id="{7724FAA1-B16D-4AEA-9EAE-BBFF7C890BCD}"/>
              </a:ext>
            </a:extLst>
          </p:cNvPr>
          <p:cNvSpPr txBox="1"/>
          <p:nvPr/>
        </p:nvSpPr>
        <p:spPr>
          <a:xfrm>
            <a:off x="6543261" y="1125823"/>
            <a:ext cx="5138531" cy="646331"/>
          </a:xfrm>
          <a:prstGeom prst="rect">
            <a:avLst/>
          </a:prstGeom>
          <a:noFill/>
        </p:spPr>
        <p:txBody>
          <a:bodyPr wrap="square" rtlCol="0">
            <a:spAutoFit/>
          </a:bodyPr>
          <a:lstStyle/>
          <a:p>
            <a:r>
              <a:rPr lang="en-US" dirty="0"/>
              <a:t>The most frequent Marital status is married irrespective of subscription</a:t>
            </a:r>
          </a:p>
        </p:txBody>
      </p:sp>
    </p:spTree>
    <p:extLst>
      <p:ext uri="{BB962C8B-B14F-4D97-AF65-F5344CB8AC3E}">
        <p14:creationId xmlns:p14="http://schemas.microsoft.com/office/powerpoint/2010/main" val="23812683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392E95A-4453-4071-A6D5-E25BDF0FB632}"/>
              </a:ext>
            </a:extLst>
          </p:cNvPr>
          <p:cNvSpPr>
            <a:spLocks noGrp="1"/>
          </p:cNvSpPr>
          <p:nvPr>
            <p:ph idx="1"/>
          </p:nvPr>
        </p:nvSpPr>
        <p:spPr>
          <a:xfrm>
            <a:off x="578667" y="482663"/>
            <a:ext cx="10956916" cy="5753100"/>
          </a:xfrm>
        </p:spPr>
        <p:txBody>
          <a:bodyPr/>
          <a:lstStyle/>
          <a:p>
            <a:pPr>
              <a:buFont typeface="Arial" panose="020B0604020202020204" pitchFamily="34" charset="0"/>
              <a:buChar char="•"/>
            </a:pPr>
            <a:r>
              <a:rPr lang="en-IN" sz="2400" dirty="0">
                <a:effectLst/>
                <a:ea typeface="Times New Roman" panose="02020603050405020304" pitchFamily="18" charset="0"/>
                <a:cs typeface="Courier New" panose="02070309020205020404" pitchFamily="49" charset="0"/>
              </a:rPr>
              <a:t>Perform relevant hypothesis testing (z test, chi-Square) </a:t>
            </a:r>
            <a:endParaRPr lang="en-US" sz="2400" dirty="0">
              <a:effectLst/>
              <a:ea typeface="Courier New" panose="02070309020205020404" pitchFamily="49" charset="0"/>
              <a:cs typeface="Courier New" panose="02070309020205020404" pitchFamily="49" charset="0"/>
            </a:endParaRPr>
          </a:p>
          <a:p>
            <a:pPr marL="0" indent="0">
              <a:buNone/>
            </a:pP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739B68E2-B64A-4C5D-BE03-1A11A4E9A484}"/>
              </a:ext>
            </a:extLst>
          </p:cNvPr>
          <p:cNvPicPr>
            <a:picLocks noChangeAspect="1"/>
          </p:cNvPicPr>
          <p:nvPr/>
        </p:nvPicPr>
        <p:blipFill rotWithShape="1">
          <a:blip r:embed="rId2"/>
          <a:srcRect t="81534" r="36834"/>
          <a:stretch/>
        </p:blipFill>
        <p:spPr>
          <a:xfrm>
            <a:off x="1626996" y="2707875"/>
            <a:ext cx="4927110" cy="721125"/>
          </a:xfrm>
          <a:prstGeom prst="rect">
            <a:avLst/>
          </a:prstGeom>
          <a:effectLst>
            <a:outerShdw blurRad="1143000" dist="50800" dir="5400000" sx="119000" sy="119000" algn="ctr" rotWithShape="0">
              <a:srgbClr val="000000">
                <a:alpha val="15000"/>
              </a:srgbClr>
            </a:outerShdw>
          </a:effectLst>
        </p:spPr>
      </p:pic>
      <p:pic>
        <p:nvPicPr>
          <p:cNvPr id="9" name="Picture 8" descr="Graphical user interface, text, application, email&#10;&#10;Description automatically generated">
            <a:extLst>
              <a:ext uri="{FF2B5EF4-FFF2-40B4-BE49-F238E27FC236}">
                <a16:creationId xmlns:a16="http://schemas.microsoft.com/office/drawing/2014/main" id="{9F8A8FCB-196B-4EDD-8A33-1359714854AB}"/>
              </a:ext>
            </a:extLst>
          </p:cNvPr>
          <p:cNvPicPr>
            <a:picLocks noChangeAspect="1"/>
          </p:cNvPicPr>
          <p:nvPr/>
        </p:nvPicPr>
        <p:blipFill rotWithShape="1">
          <a:blip r:embed="rId3"/>
          <a:srcRect l="-155" t="82005" r="57091" b="-525"/>
          <a:stretch/>
        </p:blipFill>
        <p:spPr>
          <a:xfrm>
            <a:off x="1624519" y="5151477"/>
            <a:ext cx="5314298" cy="826033"/>
          </a:xfrm>
          <a:prstGeom prst="rect">
            <a:avLst/>
          </a:prstGeom>
          <a:effectLst>
            <a:outerShdw blurRad="673100" dist="50800" dir="5400000" sx="113000" sy="113000" algn="ctr" rotWithShape="0">
              <a:srgbClr val="000000">
                <a:alpha val="17000"/>
              </a:srgbClr>
            </a:outerShdw>
          </a:effectLst>
        </p:spPr>
      </p:pic>
      <p:sp>
        <p:nvSpPr>
          <p:cNvPr id="10" name="TextBox 9">
            <a:extLst>
              <a:ext uri="{FF2B5EF4-FFF2-40B4-BE49-F238E27FC236}">
                <a16:creationId xmlns:a16="http://schemas.microsoft.com/office/drawing/2014/main" id="{CE498C9D-D8CE-4DF2-9B95-727FBC3080C3}"/>
              </a:ext>
            </a:extLst>
          </p:cNvPr>
          <p:cNvSpPr txBox="1"/>
          <p:nvPr/>
        </p:nvSpPr>
        <p:spPr>
          <a:xfrm>
            <a:off x="8389875" y="2800075"/>
            <a:ext cx="3774354" cy="369332"/>
          </a:xfrm>
          <a:prstGeom prst="rect">
            <a:avLst/>
          </a:prstGeom>
          <a:noFill/>
        </p:spPr>
        <p:txBody>
          <a:bodyPr wrap="square" rtlCol="0">
            <a:spAutoFit/>
          </a:bodyPr>
          <a:lstStyle/>
          <a:p>
            <a:r>
              <a:rPr lang="en-US" dirty="0"/>
              <a:t>One Sample Z-test</a:t>
            </a:r>
          </a:p>
        </p:txBody>
      </p:sp>
      <p:sp>
        <p:nvSpPr>
          <p:cNvPr id="11" name="TextBox 10">
            <a:extLst>
              <a:ext uri="{FF2B5EF4-FFF2-40B4-BE49-F238E27FC236}">
                <a16:creationId xmlns:a16="http://schemas.microsoft.com/office/drawing/2014/main" id="{5A03BDB0-6C45-4EFC-80D0-B99A167C27F9}"/>
              </a:ext>
            </a:extLst>
          </p:cNvPr>
          <p:cNvSpPr txBox="1"/>
          <p:nvPr/>
        </p:nvSpPr>
        <p:spPr>
          <a:xfrm>
            <a:off x="5637229" y="2950589"/>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F28BB62F-583B-48F5-ADDC-431E6626F286}"/>
              </a:ext>
            </a:extLst>
          </p:cNvPr>
          <p:cNvSpPr txBox="1"/>
          <p:nvPr/>
        </p:nvSpPr>
        <p:spPr>
          <a:xfrm>
            <a:off x="8298550" y="5311511"/>
            <a:ext cx="2656118" cy="369332"/>
          </a:xfrm>
          <a:prstGeom prst="rect">
            <a:avLst/>
          </a:prstGeom>
          <a:noFill/>
        </p:spPr>
        <p:txBody>
          <a:bodyPr wrap="square" rtlCol="0">
            <a:spAutoFit/>
          </a:bodyPr>
          <a:lstStyle/>
          <a:p>
            <a:r>
              <a:rPr lang="en-US" dirty="0"/>
              <a:t>Two Sample Z-test</a:t>
            </a:r>
          </a:p>
        </p:txBody>
      </p:sp>
      <p:cxnSp>
        <p:nvCxnSpPr>
          <p:cNvPr id="17" name="Straight Arrow Connector 16">
            <a:extLst>
              <a:ext uri="{FF2B5EF4-FFF2-40B4-BE49-F238E27FC236}">
                <a16:creationId xmlns:a16="http://schemas.microsoft.com/office/drawing/2014/main" id="{D724008C-551C-48AF-BAEA-9F414301B1D8}"/>
              </a:ext>
            </a:extLst>
          </p:cNvPr>
          <p:cNvCxnSpPr/>
          <p:nvPr/>
        </p:nvCxnSpPr>
        <p:spPr>
          <a:xfrm flipH="1">
            <a:off x="7412878" y="5490225"/>
            <a:ext cx="810706" cy="0"/>
          </a:xfrm>
          <a:prstGeom prst="straightConnector1">
            <a:avLst/>
          </a:prstGeom>
          <a:ln>
            <a:tailEnd type="triangle"/>
          </a:ln>
          <a:effectLst>
            <a:innerShdw blurRad="114300">
              <a:prstClr val="black"/>
            </a:innerShdw>
          </a:effectLst>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6848BA6-DFA5-4EBC-B8BE-27AE6112F9A2}"/>
              </a:ext>
            </a:extLst>
          </p:cNvPr>
          <p:cNvCxnSpPr/>
          <p:nvPr/>
        </p:nvCxnSpPr>
        <p:spPr>
          <a:xfrm flipH="1">
            <a:off x="7412878" y="2984741"/>
            <a:ext cx="9332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Graphic 12" descr="A mug filled with office supplies">
            <a:extLst>
              <a:ext uri="{FF2B5EF4-FFF2-40B4-BE49-F238E27FC236}">
                <a16:creationId xmlns:a16="http://schemas.microsoft.com/office/drawing/2014/main" id="{F5699C32-4B3D-45CD-ADE9-65180CA41C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86602" y="4398066"/>
            <a:ext cx="2808326" cy="2808326"/>
          </a:xfrm>
          <a:prstGeom prst="rect">
            <a:avLst/>
          </a:prstGeom>
        </p:spPr>
      </p:pic>
      <p:pic>
        <p:nvPicPr>
          <p:cNvPr id="15" name="Graphic 14" descr="A collection of circles in various sizes and patterns">
            <a:extLst>
              <a:ext uri="{FF2B5EF4-FFF2-40B4-BE49-F238E27FC236}">
                <a16:creationId xmlns:a16="http://schemas.microsoft.com/office/drawing/2014/main" id="{C064B7E5-7A9D-4B58-A754-EE3B44BFA5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09851" y="-24385"/>
            <a:ext cx="1254379" cy="1254379"/>
          </a:xfrm>
          <a:prstGeom prst="rect">
            <a:avLst/>
          </a:prstGeom>
        </p:spPr>
      </p:pic>
      <p:sp>
        <p:nvSpPr>
          <p:cNvPr id="2" name="TextBox 1">
            <a:extLst>
              <a:ext uri="{FF2B5EF4-FFF2-40B4-BE49-F238E27FC236}">
                <a16:creationId xmlns:a16="http://schemas.microsoft.com/office/drawing/2014/main" id="{B9A6BCBD-04C5-47DF-A598-610E5DDBB4D6}"/>
              </a:ext>
            </a:extLst>
          </p:cNvPr>
          <p:cNvSpPr txBox="1"/>
          <p:nvPr/>
        </p:nvSpPr>
        <p:spPr>
          <a:xfrm>
            <a:off x="735127" y="1717732"/>
            <a:ext cx="6644654" cy="923330"/>
          </a:xfrm>
          <a:prstGeom prst="rect">
            <a:avLst/>
          </a:prstGeom>
          <a:noFill/>
        </p:spPr>
        <p:txBody>
          <a:bodyPr wrap="square" rtlCol="0">
            <a:spAutoFit/>
          </a:bodyPr>
          <a:lstStyle/>
          <a:p>
            <a:r>
              <a:rPr lang="en-US" b="1" dirty="0"/>
              <a:t>Null Hypothesis </a:t>
            </a:r>
            <a:r>
              <a:rPr lang="en-US" sz="1600" dirty="0"/>
              <a:t>: Average age of the customer is 40 years</a:t>
            </a:r>
            <a:endParaRPr lang="en-US" dirty="0"/>
          </a:p>
          <a:p>
            <a:r>
              <a:rPr lang="en-US" b="1" dirty="0"/>
              <a:t>Alternative Hypothesis  </a:t>
            </a:r>
            <a:r>
              <a:rPr lang="en-US" sz="1600" dirty="0"/>
              <a:t>: Average age of the customer is not 40years</a:t>
            </a:r>
            <a:endParaRPr lang="en-US" dirty="0"/>
          </a:p>
          <a:p>
            <a:endParaRPr lang="en-US" dirty="0"/>
          </a:p>
        </p:txBody>
      </p:sp>
      <p:sp>
        <p:nvSpPr>
          <p:cNvPr id="3" name="TextBox 2">
            <a:extLst>
              <a:ext uri="{FF2B5EF4-FFF2-40B4-BE49-F238E27FC236}">
                <a16:creationId xmlns:a16="http://schemas.microsoft.com/office/drawing/2014/main" id="{EDB49B6A-91B3-4587-BC15-080333004A04}"/>
              </a:ext>
            </a:extLst>
          </p:cNvPr>
          <p:cNvSpPr txBox="1"/>
          <p:nvPr/>
        </p:nvSpPr>
        <p:spPr>
          <a:xfrm>
            <a:off x="578667" y="2800075"/>
            <a:ext cx="1045852" cy="369332"/>
          </a:xfrm>
          <a:prstGeom prst="rect">
            <a:avLst/>
          </a:prstGeom>
          <a:noFill/>
        </p:spPr>
        <p:txBody>
          <a:bodyPr wrap="square" rtlCol="0">
            <a:spAutoFit/>
          </a:bodyPr>
          <a:lstStyle/>
          <a:p>
            <a:r>
              <a:rPr lang="en-US" dirty="0"/>
              <a:t>Output: -</a:t>
            </a:r>
          </a:p>
        </p:txBody>
      </p:sp>
      <p:sp>
        <p:nvSpPr>
          <p:cNvPr id="14" name="TextBox 13">
            <a:extLst>
              <a:ext uri="{FF2B5EF4-FFF2-40B4-BE49-F238E27FC236}">
                <a16:creationId xmlns:a16="http://schemas.microsoft.com/office/drawing/2014/main" id="{2E9338C7-A65C-4ADC-893B-40BBA6E76C7D}"/>
              </a:ext>
            </a:extLst>
          </p:cNvPr>
          <p:cNvSpPr txBox="1"/>
          <p:nvPr/>
        </p:nvSpPr>
        <p:spPr>
          <a:xfrm>
            <a:off x="712520" y="3919431"/>
            <a:ext cx="11451709" cy="1200329"/>
          </a:xfrm>
          <a:prstGeom prst="rect">
            <a:avLst/>
          </a:prstGeom>
          <a:noFill/>
        </p:spPr>
        <p:txBody>
          <a:bodyPr wrap="square" rtlCol="0">
            <a:spAutoFit/>
          </a:bodyPr>
          <a:lstStyle/>
          <a:p>
            <a:r>
              <a:rPr lang="en-US" b="1" dirty="0"/>
              <a:t>Null Hypothesis </a:t>
            </a:r>
            <a:r>
              <a:rPr lang="en-US" dirty="0"/>
              <a:t>: </a:t>
            </a:r>
            <a:r>
              <a:rPr lang="en-US" sz="1600" dirty="0"/>
              <a:t>There is no difference in the mean ages of customers who agreed and not agreed to the term deposit</a:t>
            </a:r>
            <a:endParaRPr lang="en-US" dirty="0"/>
          </a:p>
          <a:p>
            <a:r>
              <a:rPr lang="en-US" b="1" dirty="0"/>
              <a:t>Alternative Hypothesis</a:t>
            </a:r>
            <a:r>
              <a:rPr lang="en-US" dirty="0"/>
              <a:t>  : </a:t>
            </a:r>
            <a:r>
              <a:rPr lang="en-US" sz="1600" dirty="0"/>
              <a:t>There is a difference in the mean ages of customers who agreed and not agreed to the term deposit</a:t>
            </a:r>
            <a:endParaRPr lang="en-US" dirty="0"/>
          </a:p>
          <a:p>
            <a:endParaRPr lang="en-US" dirty="0"/>
          </a:p>
          <a:p>
            <a:endParaRPr lang="en-US" dirty="0"/>
          </a:p>
        </p:txBody>
      </p:sp>
      <p:sp>
        <p:nvSpPr>
          <p:cNvPr id="16" name="TextBox 15">
            <a:extLst>
              <a:ext uri="{FF2B5EF4-FFF2-40B4-BE49-F238E27FC236}">
                <a16:creationId xmlns:a16="http://schemas.microsoft.com/office/drawing/2014/main" id="{345ECEFF-5518-4C69-91B5-D445537C8651}"/>
              </a:ext>
            </a:extLst>
          </p:cNvPr>
          <p:cNvSpPr txBox="1"/>
          <p:nvPr/>
        </p:nvSpPr>
        <p:spPr>
          <a:xfrm>
            <a:off x="656417" y="5281415"/>
            <a:ext cx="1045852" cy="369332"/>
          </a:xfrm>
          <a:prstGeom prst="rect">
            <a:avLst/>
          </a:prstGeom>
          <a:noFill/>
        </p:spPr>
        <p:txBody>
          <a:bodyPr wrap="square" rtlCol="0">
            <a:spAutoFit/>
          </a:bodyPr>
          <a:lstStyle/>
          <a:p>
            <a:r>
              <a:rPr lang="en-US" dirty="0"/>
              <a:t>Output: -</a:t>
            </a:r>
          </a:p>
        </p:txBody>
      </p:sp>
    </p:spTree>
    <p:extLst>
      <p:ext uri="{BB962C8B-B14F-4D97-AF65-F5344CB8AC3E}">
        <p14:creationId xmlns:p14="http://schemas.microsoft.com/office/powerpoint/2010/main" val="171041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24BB1025-177D-4413-929A-7D7CF395C902}"/>
              </a:ext>
            </a:extLst>
          </p:cNvPr>
          <p:cNvPicPr>
            <a:picLocks noGrp="1" noChangeAspect="1"/>
          </p:cNvPicPr>
          <p:nvPr>
            <p:ph idx="1"/>
          </p:nvPr>
        </p:nvPicPr>
        <p:blipFill rotWithShape="1">
          <a:blip r:embed="rId2"/>
          <a:srcRect t="71826" r="9931"/>
          <a:stretch/>
        </p:blipFill>
        <p:spPr>
          <a:xfrm>
            <a:off x="1995211" y="2803063"/>
            <a:ext cx="9853078" cy="1798119"/>
          </a:xfrm>
          <a:effectLst>
            <a:outerShdw blurRad="939800" dist="50800" dir="5400000" sx="113000" sy="113000" algn="ctr" rotWithShape="0">
              <a:srgbClr val="000000">
                <a:alpha val="19000"/>
              </a:srgbClr>
            </a:outerShdw>
          </a:effectLst>
        </p:spPr>
      </p:pic>
      <p:sp>
        <p:nvSpPr>
          <p:cNvPr id="6" name="TextBox 5">
            <a:extLst>
              <a:ext uri="{FF2B5EF4-FFF2-40B4-BE49-F238E27FC236}">
                <a16:creationId xmlns:a16="http://schemas.microsoft.com/office/drawing/2014/main" id="{C3D24108-1E56-4171-9F72-280F30AA1973}"/>
              </a:ext>
            </a:extLst>
          </p:cNvPr>
          <p:cNvSpPr txBox="1"/>
          <p:nvPr/>
        </p:nvSpPr>
        <p:spPr>
          <a:xfrm>
            <a:off x="1789735" y="495270"/>
            <a:ext cx="5019675"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Chi-Square Hypothesis Test</a:t>
            </a:r>
          </a:p>
        </p:txBody>
      </p:sp>
      <p:pic>
        <p:nvPicPr>
          <p:cNvPr id="4" name="Graphic 3" descr="A mug filled with office supplies">
            <a:extLst>
              <a:ext uri="{FF2B5EF4-FFF2-40B4-BE49-F238E27FC236}">
                <a16:creationId xmlns:a16="http://schemas.microsoft.com/office/drawing/2014/main" id="{EDF946E2-35ED-4FBE-A7C9-266BEC0C28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6602" y="4398066"/>
            <a:ext cx="2808326" cy="2808326"/>
          </a:xfrm>
          <a:prstGeom prst="rect">
            <a:avLst/>
          </a:prstGeom>
        </p:spPr>
      </p:pic>
      <p:pic>
        <p:nvPicPr>
          <p:cNvPr id="7" name="Graphic 6" descr="A collection of circles in various sizes and patterns">
            <a:extLst>
              <a:ext uri="{FF2B5EF4-FFF2-40B4-BE49-F238E27FC236}">
                <a16:creationId xmlns:a16="http://schemas.microsoft.com/office/drawing/2014/main" id="{087F628D-869B-43A4-8616-63FE5D5BC8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25548"/>
            <a:ext cx="1254379" cy="1254379"/>
          </a:xfrm>
          <a:prstGeom prst="rect">
            <a:avLst/>
          </a:prstGeom>
        </p:spPr>
      </p:pic>
      <p:pic>
        <p:nvPicPr>
          <p:cNvPr id="8" name="Graphic 7" descr="A collection of circles in various sizes and patterns">
            <a:extLst>
              <a:ext uri="{FF2B5EF4-FFF2-40B4-BE49-F238E27FC236}">
                <a16:creationId xmlns:a16="http://schemas.microsoft.com/office/drawing/2014/main" id="{61FBDE93-1EC5-44A0-B134-400D14F9A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09851" y="-24385"/>
            <a:ext cx="1254379" cy="1254379"/>
          </a:xfrm>
          <a:prstGeom prst="rect">
            <a:avLst/>
          </a:prstGeom>
        </p:spPr>
      </p:pic>
      <p:sp>
        <p:nvSpPr>
          <p:cNvPr id="10" name="TextBox 9">
            <a:extLst>
              <a:ext uri="{FF2B5EF4-FFF2-40B4-BE49-F238E27FC236}">
                <a16:creationId xmlns:a16="http://schemas.microsoft.com/office/drawing/2014/main" id="{E1B0E432-0D22-48A6-8513-A1EDFBD10271}"/>
              </a:ext>
            </a:extLst>
          </p:cNvPr>
          <p:cNvSpPr txBox="1"/>
          <p:nvPr/>
        </p:nvSpPr>
        <p:spPr>
          <a:xfrm>
            <a:off x="802487" y="1918708"/>
            <a:ext cx="9956303" cy="1200329"/>
          </a:xfrm>
          <a:prstGeom prst="rect">
            <a:avLst/>
          </a:prstGeom>
          <a:noFill/>
        </p:spPr>
        <p:txBody>
          <a:bodyPr wrap="square" rtlCol="0">
            <a:spAutoFit/>
          </a:bodyPr>
          <a:lstStyle/>
          <a:p>
            <a:r>
              <a:rPr lang="en-US" b="1" dirty="0"/>
              <a:t>Null Hypothesis (H0) </a:t>
            </a:r>
            <a:r>
              <a:rPr lang="en-US" sz="1600" dirty="0"/>
              <a:t>: There is no significant relationship between the Marital status and the Response Data</a:t>
            </a:r>
            <a:endParaRPr lang="en-US" dirty="0"/>
          </a:p>
          <a:p>
            <a:r>
              <a:rPr lang="en-US" b="1" dirty="0"/>
              <a:t>Alternative Hypothesis (H1)  </a:t>
            </a:r>
            <a:r>
              <a:rPr lang="en-US" sz="1600" dirty="0"/>
              <a:t>: There is significant relationship between the Marital status and the Response Data</a:t>
            </a:r>
          </a:p>
          <a:p>
            <a:endParaRPr lang="en-US" dirty="0"/>
          </a:p>
          <a:p>
            <a:endParaRPr lang="en-US" dirty="0"/>
          </a:p>
        </p:txBody>
      </p:sp>
      <p:sp>
        <p:nvSpPr>
          <p:cNvPr id="3" name="TextBox 2">
            <a:extLst>
              <a:ext uri="{FF2B5EF4-FFF2-40B4-BE49-F238E27FC236}">
                <a16:creationId xmlns:a16="http://schemas.microsoft.com/office/drawing/2014/main" id="{5578BD08-32B1-493E-82AE-9A48C81963BB}"/>
              </a:ext>
            </a:extLst>
          </p:cNvPr>
          <p:cNvSpPr txBox="1"/>
          <p:nvPr/>
        </p:nvSpPr>
        <p:spPr>
          <a:xfrm>
            <a:off x="935105" y="3324181"/>
            <a:ext cx="1254379" cy="369332"/>
          </a:xfrm>
          <a:prstGeom prst="rect">
            <a:avLst/>
          </a:prstGeom>
          <a:noFill/>
        </p:spPr>
        <p:txBody>
          <a:bodyPr wrap="square" rtlCol="0">
            <a:spAutoFit/>
          </a:bodyPr>
          <a:lstStyle/>
          <a:p>
            <a:r>
              <a:rPr lang="en-US" dirty="0"/>
              <a:t>Output: -</a:t>
            </a:r>
          </a:p>
        </p:txBody>
      </p:sp>
    </p:spTree>
    <p:extLst>
      <p:ext uri="{BB962C8B-B14F-4D97-AF65-F5344CB8AC3E}">
        <p14:creationId xmlns:p14="http://schemas.microsoft.com/office/powerpoint/2010/main" val="318703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F67F8395-C8BF-4D9A-8E1C-C5B8B62540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3" name="Freeform 11">
            <a:extLst>
              <a:ext uri="{FF2B5EF4-FFF2-40B4-BE49-F238E27FC236}">
                <a16:creationId xmlns:a16="http://schemas.microsoft.com/office/drawing/2014/main" id="{A806F238-5694-4E8D-AAC8-1ED130BF1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5" name="Freeform 13">
            <a:extLst>
              <a:ext uri="{FF2B5EF4-FFF2-40B4-BE49-F238E27FC236}">
                <a16:creationId xmlns:a16="http://schemas.microsoft.com/office/drawing/2014/main" id="{DCBF27B4-02C2-4A61-BA37-89A56406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7" name="Freeform 25">
            <a:extLst>
              <a:ext uri="{FF2B5EF4-FFF2-40B4-BE49-F238E27FC236}">
                <a16:creationId xmlns:a16="http://schemas.microsoft.com/office/drawing/2014/main" id="{BF5F1D1A-955C-417D-825D-A33879560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9" name="Freeform 14">
            <a:extLst>
              <a:ext uri="{FF2B5EF4-FFF2-40B4-BE49-F238E27FC236}">
                <a16:creationId xmlns:a16="http://schemas.microsoft.com/office/drawing/2014/main" id="{D3655EA9-64F3-4ADA-B75E-3DFC4C36B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41" name="5-Point Star 24">
            <a:extLst>
              <a:ext uri="{FF2B5EF4-FFF2-40B4-BE49-F238E27FC236}">
                <a16:creationId xmlns:a16="http://schemas.microsoft.com/office/drawing/2014/main" id="{7720F65E-1C84-4298-BD38-492D4D74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8EC27591-18D9-4498-9A7D-8E4CAF54C16B}"/>
              </a:ext>
            </a:extLst>
          </p:cNvPr>
          <p:cNvSpPr>
            <a:spLocks noGrp="1"/>
          </p:cNvSpPr>
          <p:nvPr>
            <p:ph type="title"/>
          </p:nvPr>
        </p:nvSpPr>
        <p:spPr>
          <a:xfrm rot="21420000">
            <a:off x="561946" y="643482"/>
            <a:ext cx="5891256" cy="3278684"/>
          </a:xfrm>
        </p:spPr>
        <p:txBody>
          <a:bodyPr vert="horz" lIns="91440" tIns="45720" rIns="91440" bIns="45720" rtlCol="0" anchor="b">
            <a:normAutofit/>
          </a:bodyPr>
          <a:lstStyle/>
          <a:p>
            <a:pPr algn="r"/>
            <a:r>
              <a:rPr lang="en-US" sz="7400" dirty="0">
                <a:solidFill>
                  <a:srgbClr val="EF8D21"/>
                </a:solidFill>
              </a:rPr>
              <a:t>ChECKPOINT-2</a:t>
            </a:r>
          </a:p>
        </p:txBody>
      </p:sp>
      <p:pic>
        <p:nvPicPr>
          <p:cNvPr id="28" name="Graphic 27" descr="Map with pin">
            <a:extLst>
              <a:ext uri="{FF2B5EF4-FFF2-40B4-BE49-F238E27FC236}">
                <a16:creationId xmlns:a16="http://schemas.microsoft.com/office/drawing/2014/main" id="{6D29AC57-1DD4-44CE-9B6A-25B640517B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420000">
            <a:off x="6632147" y="371327"/>
            <a:ext cx="3813745" cy="3813745"/>
          </a:xfrm>
          <a:prstGeom prst="rect">
            <a:avLst/>
          </a:prstGeom>
        </p:spPr>
      </p:pic>
    </p:spTree>
    <p:extLst>
      <p:ext uri="{BB962C8B-B14F-4D97-AF65-F5344CB8AC3E}">
        <p14:creationId xmlns:p14="http://schemas.microsoft.com/office/powerpoint/2010/main" val="39488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435">
                                          <p:stCondLst>
                                            <p:cond delay="0"/>
                                          </p:stCondLst>
                                        </p:cTn>
                                        <p:tgtEl>
                                          <p:spTgt spid="28"/>
                                        </p:tgtEl>
                                      </p:cBhvr>
                                    </p:animEffect>
                                    <p:anim calcmode="lin" valueType="num">
                                      <p:cBhvr>
                                        <p:cTn id="12" dur="1367"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3" dur="498"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4" dur="498" tmFilter="0, 0; 0.125,0.2665; 0.25,0.4; 0.375,0.465; 0.5,0.5;  0.625,0.535; 0.75,0.6; 0.875,0.7335; 1,1">
                                          <p:stCondLst>
                                            <p:cond delay="498"/>
                                          </p:stCondLst>
                                        </p:cTn>
                                        <p:tgtEl>
                                          <p:spTgt spid="28"/>
                                        </p:tgtEl>
                                        <p:attrNameLst>
                                          <p:attrName>ppt_y</p:attrName>
                                        </p:attrNameLst>
                                      </p:cBhvr>
                                      <p:tavLst>
                                        <p:tav tm="0" fmla="#ppt_y-sin(pi*$)/9">
                                          <p:val>
                                            <p:fltVal val="0"/>
                                          </p:val>
                                        </p:tav>
                                        <p:tav tm="100000">
                                          <p:val>
                                            <p:fltVal val="1"/>
                                          </p:val>
                                        </p:tav>
                                      </p:tavLst>
                                    </p:anim>
                                    <p:anim calcmode="lin" valueType="num">
                                      <p:cBhvr>
                                        <p:cTn id="15" dur="249" tmFilter="0, 0; 0.125,0.2665; 0.25,0.4; 0.375,0.465; 0.5,0.5;  0.625,0.535; 0.75,0.6; 0.875,0.7335; 1,1">
                                          <p:stCondLst>
                                            <p:cond delay="993"/>
                                          </p:stCondLst>
                                        </p:cTn>
                                        <p:tgtEl>
                                          <p:spTgt spid="28"/>
                                        </p:tgtEl>
                                        <p:attrNameLst>
                                          <p:attrName>ppt_y</p:attrName>
                                        </p:attrNameLst>
                                      </p:cBhvr>
                                      <p:tavLst>
                                        <p:tav tm="0" fmla="#ppt_y-sin(pi*$)/27">
                                          <p:val>
                                            <p:fltVal val="0"/>
                                          </p:val>
                                        </p:tav>
                                        <p:tav tm="100000">
                                          <p:val>
                                            <p:fltVal val="1"/>
                                          </p:val>
                                        </p:tav>
                                      </p:tavLst>
                                    </p:anim>
                                    <p:anim calcmode="lin" valueType="num">
                                      <p:cBhvr>
                                        <p:cTn id="16" dur="123" tmFilter="0, 0; 0.125,0.2665; 0.25,0.4; 0.375,0.465; 0.5,0.5;  0.625,0.535; 0.75,0.6; 0.875,0.7335; 1,1">
                                          <p:stCondLst>
                                            <p:cond delay="1242"/>
                                          </p:stCondLst>
                                        </p:cTn>
                                        <p:tgtEl>
                                          <p:spTgt spid="28"/>
                                        </p:tgtEl>
                                        <p:attrNameLst>
                                          <p:attrName>ppt_y</p:attrName>
                                        </p:attrNameLst>
                                      </p:cBhvr>
                                      <p:tavLst>
                                        <p:tav tm="0" fmla="#ppt_y-sin(pi*$)/81">
                                          <p:val>
                                            <p:fltVal val="0"/>
                                          </p:val>
                                        </p:tav>
                                        <p:tav tm="100000">
                                          <p:val>
                                            <p:fltVal val="1"/>
                                          </p:val>
                                        </p:tav>
                                      </p:tavLst>
                                    </p:anim>
                                    <p:animScale>
                                      <p:cBhvr>
                                        <p:cTn id="17" dur="20">
                                          <p:stCondLst>
                                            <p:cond delay="487"/>
                                          </p:stCondLst>
                                        </p:cTn>
                                        <p:tgtEl>
                                          <p:spTgt spid="28"/>
                                        </p:tgtEl>
                                      </p:cBhvr>
                                      <p:to x="100000" y="60000"/>
                                    </p:animScale>
                                    <p:animScale>
                                      <p:cBhvr>
                                        <p:cTn id="18" dur="124" decel="50000">
                                          <p:stCondLst>
                                            <p:cond delay="507"/>
                                          </p:stCondLst>
                                        </p:cTn>
                                        <p:tgtEl>
                                          <p:spTgt spid="28"/>
                                        </p:tgtEl>
                                      </p:cBhvr>
                                      <p:to x="100000" y="100000"/>
                                    </p:animScale>
                                    <p:animScale>
                                      <p:cBhvr>
                                        <p:cTn id="19" dur="20">
                                          <p:stCondLst>
                                            <p:cond delay="984"/>
                                          </p:stCondLst>
                                        </p:cTn>
                                        <p:tgtEl>
                                          <p:spTgt spid="28"/>
                                        </p:tgtEl>
                                      </p:cBhvr>
                                      <p:to x="100000" y="80000"/>
                                    </p:animScale>
                                    <p:animScale>
                                      <p:cBhvr>
                                        <p:cTn id="20" dur="124" decel="50000">
                                          <p:stCondLst>
                                            <p:cond delay="1004"/>
                                          </p:stCondLst>
                                        </p:cTn>
                                        <p:tgtEl>
                                          <p:spTgt spid="28"/>
                                        </p:tgtEl>
                                      </p:cBhvr>
                                      <p:to x="100000" y="100000"/>
                                    </p:animScale>
                                    <p:animScale>
                                      <p:cBhvr>
                                        <p:cTn id="21" dur="20">
                                          <p:stCondLst>
                                            <p:cond delay="1231"/>
                                          </p:stCondLst>
                                        </p:cTn>
                                        <p:tgtEl>
                                          <p:spTgt spid="28"/>
                                        </p:tgtEl>
                                      </p:cBhvr>
                                      <p:to x="100000" y="90000"/>
                                    </p:animScale>
                                    <p:animScale>
                                      <p:cBhvr>
                                        <p:cTn id="22" dur="124" decel="50000">
                                          <p:stCondLst>
                                            <p:cond delay="1251"/>
                                          </p:stCondLst>
                                        </p:cTn>
                                        <p:tgtEl>
                                          <p:spTgt spid="28"/>
                                        </p:tgtEl>
                                      </p:cBhvr>
                                      <p:to x="100000" y="100000"/>
                                    </p:animScale>
                                    <p:animScale>
                                      <p:cBhvr>
                                        <p:cTn id="23" dur="20">
                                          <p:stCondLst>
                                            <p:cond delay="1356"/>
                                          </p:stCondLst>
                                        </p:cTn>
                                        <p:tgtEl>
                                          <p:spTgt spid="28"/>
                                        </p:tgtEl>
                                      </p:cBhvr>
                                      <p:to x="100000" y="95000"/>
                                    </p:animScale>
                                    <p:animScale>
                                      <p:cBhvr>
                                        <p:cTn id="24" dur="124" decel="50000">
                                          <p:stCondLst>
                                            <p:cond delay="1376"/>
                                          </p:stCondLst>
                                        </p:cTn>
                                        <p:tgtEl>
                                          <p:spTgt spid="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9" name="Title 1"/>
          <p:cNvSpPr>
            <a:spLocks noGrp="1"/>
          </p:cNvSpPr>
          <p:nvPr>
            <p:ph type="title"/>
          </p:nvPr>
        </p:nvSpPr>
        <p:spPr>
          <a:xfrm>
            <a:off x="310696" y="4493"/>
            <a:ext cx="11188700" cy="334099"/>
          </a:xfrm>
        </p:spPr>
        <p:txBody>
          <a:bodyPr/>
          <a:lstStyle/>
          <a:p>
            <a:r>
              <a:rPr lang="en-US" altLang="ja-JP" sz="3200" b="1" dirty="0"/>
              <a:t>Checkpoint-2 Walkthrough</a:t>
            </a:r>
            <a:endParaRPr lang="en-US" sz="3200" b="1" dirty="0"/>
          </a:p>
        </p:txBody>
      </p:sp>
      <p:grpSp>
        <p:nvGrpSpPr>
          <p:cNvPr id="2" name="Group 1">
            <a:extLst>
              <a:ext uri="{FF2B5EF4-FFF2-40B4-BE49-F238E27FC236}">
                <a16:creationId xmlns:a16="http://schemas.microsoft.com/office/drawing/2014/main" id="{C07CE754-0E03-4364-9F10-AD8E6F20C54B}"/>
              </a:ext>
            </a:extLst>
          </p:cNvPr>
          <p:cNvGrpSpPr/>
          <p:nvPr/>
        </p:nvGrpSpPr>
        <p:grpSpPr>
          <a:xfrm>
            <a:off x="716479" y="1026005"/>
            <a:ext cx="10078988" cy="4429159"/>
            <a:chOff x="2647048" y="1881446"/>
            <a:chExt cx="7672555" cy="3428914"/>
          </a:xfrm>
        </p:grpSpPr>
        <p:sp>
          <p:nvSpPr>
            <p:cNvPr id="61" name="Rectangle 13"/>
            <p:cNvSpPr/>
            <p:nvPr/>
          </p:nvSpPr>
          <p:spPr>
            <a:xfrm rot="12691956">
              <a:off x="7660581" y="3033663"/>
              <a:ext cx="1173179" cy="1344110"/>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noAutofit/>
            </a:bodyPr>
            <a:lstStyle/>
            <a:p>
              <a:pPr algn="ctr"/>
              <a:endParaRPr lang="en-US" sz="1050" err="1">
                <a:solidFill>
                  <a:schemeClr val="tx2"/>
                </a:solidFill>
              </a:endParaRPr>
            </a:p>
          </p:txBody>
        </p:sp>
        <p:sp>
          <p:nvSpPr>
            <p:cNvPr id="62" name="Rectangle 13"/>
            <p:cNvSpPr/>
            <p:nvPr/>
          </p:nvSpPr>
          <p:spPr>
            <a:xfrm rot="9073758">
              <a:off x="5915099" y="2971874"/>
              <a:ext cx="1224381" cy="1402772"/>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noAutofit/>
            </a:bodyPr>
            <a:lstStyle/>
            <a:p>
              <a:pPr algn="ctr"/>
              <a:endParaRPr lang="en-US" sz="1050" err="1">
                <a:solidFill>
                  <a:schemeClr val="tx2"/>
                </a:solidFill>
              </a:endParaRPr>
            </a:p>
          </p:txBody>
        </p:sp>
        <p:sp>
          <p:nvSpPr>
            <p:cNvPr id="63" name="Rectangle 13"/>
            <p:cNvSpPr/>
            <p:nvPr/>
          </p:nvSpPr>
          <p:spPr>
            <a:xfrm rot="2024838">
              <a:off x="3857999" y="2771827"/>
              <a:ext cx="1774118" cy="1684265"/>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noAutofit/>
            </a:bodyPr>
            <a:lstStyle/>
            <a:p>
              <a:pPr algn="ctr"/>
              <a:endParaRPr lang="en-US" sz="1050" err="1">
                <a:solidFill>
                  <a:schemeClr val="tx2"/>
                </a:solidFill>
              </a:endParaRPr>
            </a:p>
          </p:txBody>
        </p:sp>
        <p:sp>
          <p:nvSpPr>
            <p:cNvPr id="64" name="Oval 63"/>
            <p:cNvSpPr>
              <a:spLocks noChangeAspect="1"/>
            </p:cNvSpPr>
            <p:nvPr/>
          </p:nvSpPr>
          <p:spPr>
            <a:xfrm>
              <a:off x="6420588" y="2084169"/>
              <a:ext cx="2061955" cy="203177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dirty="0">
                <a:solidFill>
                  <a:schemeClr val="tx2"/>
                </a:solidFill>
              </a:endParaRPr>
            </a:p>
          </p:txBody>
        </p:sp>
        <p:sp>
          <p:nvSpPr>
            <p:cNvPr id="65" name="Oval 64"/>
            <p:cNvSpPr/>
            <p:nvPr/>
          </p:nvSpPr>
          <p:spPr>
            <a:xfrm>
              <a:off x="2647048" y="1881446"/>
              <a:ext cx="1989716" cy="1995299"/>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err="1">
                <a:solidFill>
                  <a:schemeClr val="tx2"/>
                </a:solidFill>
              </a:endParaRPr>
            </a:p>
          </p:txBody>
        </p:sp>
        <p:sp>
          <p:nvSpPr>
            <p:cNvPr id="66" name="Oval 65"/>
            <p:cNvSpPr>
              <a:spLocks noChangeAspect="1"/>
            </p:cNvSpPr>
            <p:nvPr/>
          </p:nvSpPr>
          <p:spPr>
            <a:xfrm>
              <a:off x="4591757" y="3199203"/>
              <a:ext cx="1957093" cy="1956119"/>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err="1">
                <a:solidFill>
                  <a:schemeClr val="tx2"/>
                </a:solidFill>
              </a:endParaRPr>
            </a:p>
          </p:txBody>
        </p:sp>
        <p:sp>
          <p:nvSpPr>
            <p:cNvPr id="67" name="Rectangle 66"/>
            <p:cNvSpPr/>
            <p:nvPr/>
          </p:nvSpPr>
          <p:spPr>
            <a:xfrm>
              <a:off x="3271542" y="2731027"/>
              <a:ext cx="1365222" cy="476542"/>
            </a:xfrm>
            <a:prstGeom prst="rect">
              <a:avLst/>
            </a:prstGeom>
          </p:spPr>
          <p:txBody>
            <a:bodyPr wrap="square" lIns="0" tIns="0" rIns="0" bIns="0" anchor="ctr" anchorCtr="0">
              <a:spAutoFit/>
            </a:bodyPr>
            <a:lstStyle/>
            <a:p>
              <a:r>
                <a:rPr lang="en-US" sz="2000" dirty="0">
                  <a:solidFill>
                    <a:schemeClr val="bg1"/>
                  </a:solidFill>
                </a:rPr>
                <a:t>Visualization using Python</a:t>
              </a:r>
            </a:p>
          </p:txBody>
        </p:sp>
        <p:sp>
          <p:nvSpPr>
            <p:cNvPr id="68" name="TextBox 67"/>
            <p:cNvSpPr txBox="1"/>
            <p:nvPr/>
          </p:nvSpPr>
          <p:spPr>
            <a:xfrm>
              <a:off x="2705984" y="2563494"/>
              <a:ext cx="631825" cy="794867"/>
            </a:xfrm>
            <a:prstGeom prst="rect">
              <a:avLst/>
            </a:prstGeom>
            <a:noFill/>
          </p:spPr>
          <p:txBody>
            <a:bodyPr wrap="square" lIns="27000" tIns="27000" rIns="27000" bIns="27000" rtlCol="0" anchor="ctr" anchorCtr="0">
              <a:spAutoFit/>
            </a:bodyPr>
            <a:lstStyle/>
            <a:p>
              <a:r>
                <a:rPr lang="en-US" sz="4950" dirty="0">
                  <a:solidFill>
                    <a:schemeClr val="bg1"/>
                  </a:solidFill>
                </a:rPr>
                <a:t>1</a:t>
              </a:r>
            </a:p>
          </p:txBody>
        </p:sp>
        <p:cxnSp>
          <p:nvCxnSpPr>
            <p:cNvPr id="69" name="Straight Connector 68"/>
            <p:cNvCxnSpPr/>
            <p:nvPr/>
          </p:nvCxnSpPr>
          <p:spPr>
            <a:xfrm>
              <a:off x="3195341" y="2236290"/>
              <a:ext cx="0" cy="1449276"/>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396503" y="3819889"/>
              <a:ext cx="1034476" cy="714813"/>
            </a:xfrm>
            <a:prstGeom prst="rect">
              <a:avLst/>
            </a:prstGeom>
          </p:spPr>
          <p:txBody>
            <a:bodyPr wrap="square" lIns="0" tIns="0" rIns="0" bIns="0" anchor="ctr" anchorCtr="0">
              <a:spAutoFit/>
            </a:bodyPr>
            <a:lstStyle/>
            <a:p>
              <a:r>
                <a:rPr lang="en-US" sz="2000" dirty="0">
                  <a:solidFill>
                    <a:schemeClr val="bg1"/>
                  </a:solidFill>
                </a:rPr>
                <a:t>Exploratory Data Analysis</a:t>
              </a:r>
            </a:p>
          </p:txBody>
        </p:sp>
        <p:sp>
          <p:nvSpPr>
            <p:cNvPr id="71" name="TextBox 70"/>
            <p:cNvSpPr txBox="1"/>
            <p:nvPr/>
          </p:nvSpPr>
          <p:spPr>
            <a:xfrm>
              <a:off x="4795158" y="3779859"/>
              <a:ext cx="631825" cy="794867"/>
            </a:xfrm>
            <a:prstGeom prst="rect">
              <a:avLst/>
            </a:prstGeom>
            <a:noFill/>
          </p:spPr>
          <p:txBody>
            <a:bodyPr wrap="square" lIns="27000" tIns="27000" rIns="27000" bIns="27000" rtlCol="0" anchor="ctr" anchorCtr="0">
              <a:spAutoFit/>
            </a:bodyPr>
            <a:lstStyle/>
            <a:p>
              <a:r>
                <a:rPr lang="en-US" sz="4950" dirty="0">
                  <a:solidFill>
                    <a:schemeClr val="bg1"/>
                  </a:solidFill>
                </a:rPr>
                <a:t>2</a:t>
              </a:r>
            </a:p>
          </p:txBody>
        </p:sp>
        <p:cxnSp>
          <p:nvCxnSpPr>
            <p:cNvPr id="72" name="Straight Connector 71"/>
            <p:cNvCxnSpPr/>
            <p:nvPr/>
          </p:nvCxnSpPr>
          <p:spPr>
            <a:xfrm>
              <a:off x="5324503" y="3452654"/>
              <a:ext cx="0" cy="1449276"/>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7226742" y="2969298"/>
              <a:ext cx="1071824" cy="476542"/>
            </a:xfrm>
            <a:prstGeom prst="rect">
              <a:avLst/>
            </a:prstGeom>
          </p:spPr>
          <p:txBody>
            <a:bodyPr wrap="square" lIns="0" tIns="0" rIns="0" bIns="0" anchor="ctr" anchorCtr="0">
              <a:spAutoFit/>
            </a:bodyPr>
            <a:lstStyle/>
            <a:p>
              <a:r>
                <a:rPr lang="en-US" sz="2000" dirty="0">
                  <a:solidFill>
                    <a:schemeClr val="bg1"/>
                  </a:solidFill>
                </a:rPr>
                <a:t>Power BI Visualization</a:t>
              </a:r>
            </a:p>
          </p:txBody>
        </p:sp>
        <p:sp>
          <p:nvSpPr>
            <p:cNvPr id="74" name="TextBox 73"/>
            <p:cNvSpPr txBox="1"/>
            <p:nvPr/>
          </p:nvSpPr>
          <p:spPr>
            <a:xfrm>
              <a:off x="6596806" y="2801799"/>
              <a:ext cx="631825" cy="794867"/>
            </a:xfrm>
            <a:prstGeom prst="rect">
              <a:avLst/>
            </a:prstGeom>
            <a:noFill/>
          </p:spPr>
          <p:txBody>
            <a:bodyPr wrap="square" lIns="27000" tIns="27000" rIns="27000" bIns="27000" rtlCol="0" anchor="ctr" anchorCtr="0">
              <a:spAutoFit/>
            </a:bodyPr>
            <a:lstStyle/>
            <a:p>
              <a:r>
                <a:rPr lang="en-US" sz="4950" dirty="0">
                  <a:solidFill>
                    <a:schemeClr val="bg1"/>
                  </a:solidFill>
                </a:rPr>
                <a:t>3</a:t>
              </a:r>
            </a:p>
          </p:txBody>
        </p:sp>
        <p:cxnSp>
          <p:nvCxnSpPr>
            <p:cNvPr id="75" name="Straight Connector 74"/>
            <p:cNvCxnSpPr/>
            <p:nvPr/>
          </p:nvCxnSpPr>
          <p:spPr>
            <a:xfrm>
              <a:off x="7144257" y="2521724"/>
              <a:ext cx="0" cy="135502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p:cNvSpPr>
              <a:spLocks noChangeAspect="1"/>
            </p:cNvSpPr>
            <p:nvPr/>
          </p:nvSpPr>
          <p:spPr>
            <a:xfrm>
              <a:off x="8298567" y="3290327"/>
              <a:ext cx="2021036" cy="202003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algn="ctr"/>
              <a:endParaRPr lang="en-US" sz="1050" err="1">
                <a:solidFill>
                  <a:schemeClr val="tx1"/>
                </a:solidFill>
              </a:endParaRPr>
            </a:p>
          </p:txBody>
        </p:sp>
        <p:sp>
          <p:nvSpPr>
            <p:cNvPr id="77" name="Rectangle 76"/>
            <p:cNvSpPr/>
            <p:nvPr/>
          </p:nvSpPr>
          <p:spPr>
            <a:xfrm>
              <a:off x="9043195" y="3774652"/>
              <a:ext cx="1230155" cy="953083"/>
            </a:xfrm>
            <a:prstGeom prst="rect">
              <a:avLst/>
            </a:prstGeom>
          </p:spPr>
          <p:txBody>
            <a:bodyPr wrap="square" lIns="0" tIns="0" rIns="0" bIns="0" anchor="ctr" anchorCtr="0">
              <a:spAutoFit/>
            </a:bodyPr>
            <a:lstStyle/>
            <a:p>
              <a:r>
                <a:rPr lang="en-US" sz="2000" dirty="0">
                  <a:solidFill>
                    <a:schemeClr val="bg1"/>
                  </a:solidFill>
                </a:rPr>
                <a:t>Model Building using Machine Learning Algorithms</a:t>
              </a:r>
            </a:p>
          </p:txBody>
        </p:sp>
        <p:sp>
          <p:nvSpPr>
            <p:cNvPr id="78" name="TextBox 77"/>
            <p:cNvSpPr txBox="1"/>
            <p:nvPr/>
          </p:nvSpPr>
          <p:spPr>
            <a:xfrm>
              <a:off x="8457790" y="4014334"/>
              <a:ext cx="631825" cy="631933"/>
            </a:xfrm>
            <a:prstGeom prst="rect">
              <a:avLst/>
            </a:prstGeom>
            <a:noFill/>
          </p:spPr>
          <p:txBody>
            <a:bodyPr wrap="square" lIns="27000" tIns="27000" rIns="27000" bIns="27000" rtlCol="0" anchor="ctr" anchorCtr="0">
              <a:spAutoFit/>
            </a:bodyPr>
            <a:lstStyle/>
            <a:p>
              <a:r>
                <a:rPr lang="en-US" sz="4950" dirty="0">
                  <a:solidFill>
                    <a:schemeClr val="bg1"/>
                  </a:solidFill>
                </a:rPr>
                <a:t>4</a:t>
              </a:r>
            </a:p>
          </p:txBody>
        </p:sp>
        <p:cxnSp>
          <p:nvCxnSpPr>
            <p:cNvPr id="79" name="Straight Connector 78"/>
            <p:cNvCxnSpPr/>
            <p:nvPr/>
          </p:nvCxnSpPr>
          <p:spPr>
            <a:xfrm>
              <a:off x="8958333" y="3779859"/>
              <a:ext cx="0" cy="9714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219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1719"/>
                                        </p:tgtEl>
                                        <p:attrNameLst>
                                          <p:attrName>style.visibility</p:attrName>
                                        </p:attrNameLst>
                                      </p:cBhvr>
                                      <p:to>
                                        <p:strVal val="visible"/>
                                      </p:to>
                                    </p:set>
                                    <p:animEffect transition="in" filter="randombar(horizontal)">
                                      <p:cBhvr>
                                        <p:cTn id="7" dur="500"/>
                                        <p:tgtEl>
                                          <p:spTgt spid="3717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D5C2-35D6-4AE4-AB57-759099D8D927}"/>
              </a:ext>
            </a:extLst>
          </p:cNvPr>
          <p:cNvSpPr>
            <a:spLocks noGrp="1"/>
          </p:cNvSpPr>
          <p:nvPr>
            <p:ph type="title"/>
          </p:nvPr>
        </p:nvSpPr>
        <p:spPr>
          <a:xfrm>
            <a:off x="1274967" y="428645"/>
            <a:ext cx="9601196" cy="1303867"/>
          </a:xfrm>
        </p:spPr>
        <p:txBody>
          <a:bodyPr anchor="b">
            <a:normAutofit/>
          </a:bodyPr>
          <a:lstStyle/>
          <a:p>
            <a:r>
              <a:rPr lang="en-US" b="1" dirty="0">
                <a:solidFill>
                  <a:schemeClr val="tx1"/>
                </a:solidFill>
              </a:rPr>
              <a:t>Task 2.1 </a:t>
            </a:r>
            <a:r>
              <a:rPr lang="en-US" dirty="0">
                <a:solidFill>
                  <a:schemeClr val="tx1"/>
                </a:solidFill>
              </a:rPr>
              <a:t>- </a:t>
            </a:r>
            <a:r>
              <a:rPr lang="en-US" sz="3600" dirty="0">
                <a:solidFill>
                  <a:schemeClr val="tx1"/>
                </a:solidFill>
              </a:rPr>
              <a:t>Visualization using Python:</a:t>
            </a:r>
            <a:endParaRPr lang="en-US" dirty="0">
              <a:solidFill>
                <a:schemeClr val="tx1"/>
              </a:solidFill>
            </a:endParaRPr>
          </a:p>
        </p:txBody>
      </p:sp>
      <p:sp>
        <p:nvSpPr>
          <p:cNvPr id="8" name="Text Placeholder 2">
            <a:extLst>
              <a:ext uri="{FF2B5EF4-FFF2-40B4-BE49-F238E27FC236}">
                <a16:creationId xmlns:a16="http://schemas.microsoft.com/office/drawing/2014/main" id="{D7E60361-0199-4807-90E8-90555A61A8E3}"/>
              </a:ext>
            </a:extLst>
          </p:cNvPr>
          <p:cNvSpPr>
            <a:spLocks noGrp="1"/>
          </p:cNvSpPr>
          <p:nvPr>
            <p:ph type="body" idx="1"/>
          </p:nvPr>
        </p:nvSpPr>
        <p:spPr>
          <a:xfrm>
            <a:off x="1097280" y="2057400"/>
            <a:ext cx="4639736" cy="412423"/>
          </a:xfrm>
        </p:spPr>
        <p:txBody>
          <a:bodyPr>
            <a:normAutofit fontScale="77500" lnSpcReduction="20000"/>
          </a:bodyPr>
          <a:lstStyle/>
          <a:p>
            <a:pPr marL="342900" indent="-342900">
              <a:buFont typeface="Arial" panose="020B0604020202020204" pitchFamily="34" charset="0"/>
              <a:buChar char="•"/>
            </a:pPr>
            <a:r>
              <a:rPr lang="en-US" cap="none" dirty="0">
                <a:solidFill>
                  <a:schemeClr val="tx1"/>
                </a:solidFill>
              </a:rPr>
              <a:t>Analysis of percentage turnout </a:t>
            </a:r>
          </a:p>
        </p:txBody>
      </p:sp>
      <p:pic>
        <p:nvPicPr>
          <p:cNvPr id="5" name="Content Placeholder 4" descr="Chart, pie chart&#10;&#10;Description automatically generated">
            <a:extLst>
              <a:ext uri="{FF2B5EF4-FFF2-40B4-BE49-F238E27FC236}">
                <a16:creationId xmlns:a16="http://schemas.microsoft.com/office/drawing/2014/main" id="{3D39BBE9-BA73-45FA-81AB-3124A3C0F9E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16751" y="2658788"/>
            <a:ext cx="3000794" cy="2467319"/>
          </a:xfrm>
        </p:spPr>
      </p:pic>
      <p:sp>
        <p:nvSpPr>
          <p:cNvPr id="12" name="Text Placeholder 4">
            <a:extLst>
              <a:ext uri="{FF2B5EF4-FFF2-40B4-BE49-F238E27FC236}">
                <a16:creationId xmlns:a16="http://schemas.microsoft.com/office/drawing/2014/main" id="{DB563536-D18E-47CA-B757-49524304220B}"/>
              </a:ext>
            </a:extLst>
          </p:cNvPr>
          <p:cNvSpPr>
            <a:spLocks noGrp="1"/>
          </p:cNvSpPr>
          <p:nvPr>
            <p:ph type="body" sz="quarter" idx="3"/>
          </p:nvPr>
        </p:nvSpPr>
        <p:spPr>
          <a:xfrm>
            <a:off x="6515944" y="2057400"/>
            <a:ext cx="4639736" cy="412423"/>
          </a:xfrm>
        </p:spPr>
        <p:txBody>
          <a:bodyPr>
            <a:normAutofit fontScale="77500" lnSpcReduction="20000"/>
          </a:bodyPr>
          <a:lstStyle/>
          <a:p>
            <a:pPr marL="342900" indent="-342900">
              <a:buFont typeface="Arial" panose="020B0604020202020204" pitchFamily="34" charset="0"/>
              <a:buChar char="•"/>
            </a:pPr>
            <a:r>
              <a:rPr lang="en-US" cap="none" dirty="0">
                <a:solidFill>
                  <a:schemeClr val="tx1"/>
                </a:solidFill>
              </a:rPr>
              <a:t>Right mode to contact the customers</a:t>
            </a:r>
          </a:p>
        </p:txBody>
      </p:sp>
      <p:pic>
        <p:nvPicPr>
          <p:cNvPr id="7" name="Content Placeholder 6" descr="Chart, bar chart&#10;&#10;Description automatically generated">
            <a:extLst>
              <a:ext uri="{FF2B5EF4-FFF2-40B4-BE49-F238E27FC236}">
                <a16:creationId xmlns:a16="http://schemas.microsoft.com/office/drawing/2014/main" id="{09A6335B-311C-453A-A4C1-84FBA26A85C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944" y="2536377"/>
            <a:ext cx="5012293" cy="2799194"/>
          </a:xfrm>
        </p:spPr>
      </p:pic>
      <p:sp>
        <p:nvSpPr>
          <p:cNvPr id="9" name="TextBox 8">
            <a:extLst>
              <a:ext uri="{FF2B5EF4-FFF2-40B4-BE49-F238E27FC236}">
                <a16:creationId xmlns:a16="http://schemas.microsoft.com/office/drawing/2014/main" id="{2A1752CB-E9F9-4DAC-AACC-06DEFAB7C658}"/>
              </a:ext>
            </a:extLst>
          </p:cNvPr>
          <p:cNvSpPr txBox="1"/>
          <p:nvPr/>
        </p:nvSpPr>
        <p:spPr>
          <a:xfrm>
            <a:off x="6717236" y="5402125"/>
            <a:ext cx="4609707" cy="646331"/>
          </a:xfrm>
          <a:prstGeom prst="rect">
            <a:avLst/>
          </a:prstGeom>
          <a:noFill/>
        </p:spPr>
        <p:txBody>
          <a:bodyPr wrap="square" rtlCol="0">
            <a:spAutoFit/>
          </a:bodyPr>
          <a:lstStyle/>
          <a:p>
            <a:r>
              <a:rPr lang="en-US" dirty="0">
                <a:latin typeface="Helvetica Neue"/>
              </a:rPr>
              <a:t>M</a:t>
            </a:r>
            <a:r>
              <a:rPr lang="en-US" b="0" i="0" dirty="0">
                <a:effectLst/>
                <a:latin typeface="Helvetica Neue"/>
              </a:rPr>
              <a:t>aking Cellular Mode of contact is clearly the more efficient one.</a:t>
            </a:r>
            <a:endParaRPr lang="en-US" dirty="0"/>
          </a:p>
        </p:txBody>
      </p:sp>
      <p:sp>
        <p:nvSpPr>
          <p:cNvPr id="11" name="TextBox 10">
            <a:extLst>
              <a:ext uri="{FF2B5EF4-FFF2-40B4-BE49-F238E27FC236}">
                <a16:creationId xmlns:a16="http://schemas.microsoft.com/office/drawing/2014/main" id="{00205DCA-84C2-41FD-8FC8-14518CC9D002}"/>
              </a:ext>
            </a:extLst>
          </p:cNvPr>
          <p:cNvSpPr txBox="1"/>
          <p:nvPr/>
        </p:nvSpPr>
        <p:spPr>
          <a:xfrm>
            <a:off x="1398312" y="5361641"/>
            <a:ext cx="4892511" cy="1200329"/>
          </a:xfrm>
          <a:prstGeom prst="rect">
            <a:avLst/>
          </a:prstGeom>
          <a:noFill/>
        </p:spPr>
        <p:txBody>
          <a:bodyPr wrap="square" rtlCol="0">
            <a:spAutoFit/>
          </a:bodyPr>
          <a:lstStyle/>
          <a:p>
            <a:r>
              <a:rPr lang="en-US" i="0" dirty="0">
                <a:effectLst/>
                <a:latin typeface="Helvetica Neue"/>
              </a:rPr>
              <a:t>From the graph, we can see that the percentage turnout of the marketing campaign is 11.35%</a:t>
            </a:r>
          </a:p>
          <a:p>
            <a:endParaRPr lang="en-US" dirty="0"/>
          </a:p>
        </p:txBody>
      </p:sp>
      <p:pic>
        <p:nvPicPr>
          <p:cNvPr id="6" name="Graphic 5" descr="Bar chart with solid fill">
            <a:extLst>
              <a:ext uri="{FF2B5EF4-FFF2-40B4-BE49-F238E27FC236}">
                <a16:creationId xmlns:a16="http://schemas.microsoft.com/office/drawing/2014/main" id="{57D62F5B-6999-46E2-8BE3-2EAFADE589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28340" y="495199"/>
            <a:ext cx="1495647" cy="14956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2989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DAD6-61BD-47B4-9FC1-62E456C5EC1B}"/>
              </a:ext>
            </a:extLst>
          </p:cNvPr>
          <p:cNvSpPr>
            <a:spLocks noGrp="1"/>
          </p:cNvSpPr>
          <p:nvPr>
            <p:ph type="title" idx="4294967295"/>
          </p:nvPr>
        </p:nvSpPr>
        <p:spPr>
          <a:xfrm>
            <a:off x="0" y="609600"/>
            <a:ext cx="9553575" cy="1355725"/>
          </a:xfrm>
        </p:spPr>
        <p:txBody>
          <a:bodyPr>
            <a:normAutofit/>
          </a:bodyPr>
          <a:lstStyle/>
          <a:p>
            <a:r>
              <a:rPr lang="en-US" sz="3600" b="1" dirty="0">
                <a:solidFill>
                  <a:schemeClr val="tx1"/>
                </a:solidFill>
              </a:rPr>
              <a:t>Percentage Distribution of Education in different Regions:</a:t>
            </a:r>
          </a:p>
        </p:txBody>
      </p:sp>
      <p:sp>
        <p:nvSpPr>
          <p:cNvPr id="3" name="Text Placeholder 2">
            <a:extLst>
              <a:ext uri="{FF2B5EF4-FFF2-40B4-BE49-F238E27FC236}">
                <a16:creationId xmlns:a16="http://schemas.microsoft.com/office/drawing/2014/main" id="{75EFDAD7-5FD2-436F-909E-5D48A11EC526}"/>
              </a:ext>
            </a:extLst>
          </p:cNvPr>
          <p:cNvSpPr>
            <a:spLocks noGrp="1"/>
          </p:cNvSpPr>
          <p:nvPr>
            <p:ph type="body" idx="4294967295"/>
          </p:nvPr>
        </p:nvSpPr>
        <p:spPr>
          <a:xfrm>
            <a:off x="1242391" y="2129110"/>
            <a:ext cx="2312988" cy="736600"/>
          </a:xfrm>
        </p:spPr>
        <p:txBody>
          <a:bodyPr/>
          <a:lstStyle/>
          <a:p>
            <a:pPr marL="0" indent="0" algn="ctr">
              <a:buNone/>
            </a:pPr>
            <a:r>
              <a:rPr lang="en-US" dirty="0">
                <a:solidFill>
                  <a:schemeClr val="tx1"/>
                </a:solidFill>
              </a:rPr>
              <a:t>Central Region</a:t>
            </a:r>
          </a:p>
        </p:txBody>
      </p:sp>
      <p:pic>
        <p:nvPicPr>
          <p:cNvPr id="8" name="Content Placeholder 7" descr="Chart, pie chart&#10;&#10;Description automatically generated">
            <a:extLst>
              <a:ext uri="{FF2B5EF4-FFF2-40B4-BE49-F238E27FC236}">
                <a16:creationId xmlns:a16="http://schemas.microsoft.com/office/drawing/2014/main" id="{6E4AE7ED-55BE-4038-830C-847630649203}"/>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944217" y="2947574"/>
            <a:ext cx="3273425" cy="3119438"/>
          </a:xfrm>
        </p:spPr>
      </p:pic>
      <p:sp>
        <p:nvSpPr>
          <p:cNvPr id="5" name="Text Placeholder 4">
            <a:extLst>
              <a:ext uri="{FF2B5EF4-FFF2-40B4-BE49-F238E27FC236}">
                <a16:creationId xmlns:a16="http://schemas.microsoft.com/office/drawing/2014/main" id="{05C1D993-B1B8-4FDD-B32F-22C096689054}"/>
              </a:ext>
            </a:extLst>
          </p:cNvPr>
          <p:cNvSpPr>
            <a:spLocks noGrp="1"/>
          </p:cNvSpPr>
          <p:nvPr>
            <p:ph type="body" sz="quarter" idx="4294967295"/>
          </p:nvPr>
        </p:nvSpPr>
        <p:spPr>
          <a:xfrm>
            <a:off x="5170350" y="2057400"/>
            <a:ext cx="2312988" cy="736600"/>
          </a:xfrm>
        </p:spPr>
        <p:txBody>
          <a:bodyPr>
            <a:normAutofit/>
          </a:bodyPr>
          <a:lstStyle/>
          <a:p>
            <a:pPr marL="0" indent="0" algn="ctr">
              <a:buNone/>
            </a:pPr>
            <a:r>
              <a:rPr lang="en-US" dirty="0">
                <a:solidFill>
                  <a:schemeClr val="tx1"/>
                </a:solidFill>
              </a:rPr>
              <a:t>East Region</a:t>
            </a:r>
          </a:p>
        </p:txBody>
      </p:sp>
      <p:pic>
        <p:nvPicPr>
          <p:cNvPr id="10" name="Content Placeholder 9" descr="Graphical user interface, application&#10;&#10;Description automatically generated">
            <a:extLst>
              <a:ext uri="{FF2B5EF4-FFF2-40B4-BE49-F238E27FC236}">
                <a16:creationId xmlns:a16="http://schemas.microsoft.com/office/drawing/2014/main" id="{22896E45-48A4-405D-8DF9-AB73A36C4272}"/>
              </a:ext>
            </a:extLst>
          </p:cNvPr>
          <p:cNvPicPr>
            <a:picLocks noGrp="1" noChangeAspect="1"/>
          </p:cNvPicPr>
          <p:nvPr>
            <p:ph sz="quarter" idx="4294967295"/>
          </p:nvPr>
        </p:nvPicPr>
        <p:blipFill rotWithShape="1">
          <a:blip r:embed="rId3">
            <a:extLst>
              <a:ext uri="{28A0092B-C50C-407E-A947-70E740481C1C}">
                <a14:useLocalDpi xmlns:a14="http://schemas.microsoft.com/office/drawing/2010/main" val="0"/>
              </a:ext>
            </a:extLst>
          </a:blip>
          <a:srcRect l="16193" t="11649" r="53934" b="37007"/>
          <a:stretch/>
        </p:blipFill>
        <p:spPr>
          <a:xfrm>
            <a:off x="8132763" y="2793999"/>
            <a:ext cx="3373437" cy="3326159"/>
          </a:xfrm>
        </p:spPr>
      </p:pic>
      <p:pic>
        <p:nvPicPr>
          <p:cNvPr id="12" name="Picture 11" descr="Graphical user interface, application&#10;&#10;Description automatically generated">
            <a:extLst>
              <a:ext uri="{FF2B5EF4-FFF2-40B4-BE49-F238E27FC236}">
                <a16:creationId xmlns:a16="http://schemas.microsoft.com/office/drawing/2014/main" id="{A6258BC2-1630-4033-850F-99462DBE1682}"/>
              </a:ext>
            </a:extLst>
          </p:cNvPr>
          <p:cNvPicPr>
            <a:picLocks noChangeAspect="1"/>
          </p:cNvPicPr>
          <p:nvPr/>
        </p:nvPicPr>
        <p:blipFill rotWithShape="1">
          <a:blip r:embed="rId4">
            <a:extLst>
              <a:ext uri="{28A0092B-C50C-407E-A947-70E740481C1C}">
                <a14:useLocalDpi xmlns:a14="http://schemas.microsoft.com/office/drawing/2010/main" val="0"/>
              </a:ext>
            </a:extLst>
          </a:blip>
          <a:srcRect l="16683" t="15945" r="54322" b="34433"/>
          <a:stretch/>
        </p:blipFill>
        <p:spPr>
          <a:xfrm>
            <a:off x="4597714" y="2974945"/>
            <a:ext cx="3274246" cy="3064696"/>
          </a:xfrm>
          <a:prstGeom prst="rect">
            <a:avLst/>
          </a:prstGeom>
        </p:spPr>
      </p:pic>
      <p:sp>
        <p:nvSpPr>
          <p:cNvPr id="13" name="TextBox 12">
            <a:extLst>
              <a:ext uri="{FF2B5EF4-FFF2-40B4-BE49-F238E27FC236}">
                <a16:creationId xmlns:a16="http://schemas.microsoft.com/office/drawing/2014/main" id="{8CF42DA8-500E-4C54-9067-16C057471668}"/>
              </a:ext>
            </a:extLst>
          </p:cNvPr>
          <p:cNvSpPr txBox="1"/>
          <p:nvPr/>
        </p:nvSpPr>
        <p:spPr>
          <a:xfrm>
            <a:off x="8088397" y="2035745"/>
            <a:ext cx="3196513" cy="461665"/>
          </a:xfrm>
          <a:prstGeom prst="rect">
            <a:avLst/>
          </a:prstGeom>
          <a:noFill/>
        </p:spPr>
        <p:txBody>
          <a:bodyPr wrap="square" rtlCol="0">
            <a:spAutoFit/>
          </a:bodyPr>
          <a:lstStyle/>
          <a:p>
            <a:pPr algn="ctr"/>
            <a:r>
              <a:rPr lang="en-US" sz="2400" dirty="0"/>
              <a:t>South Region</a:t>
            </a:r>
          </a:p>
        </p:txBody>
      </p:sp>
      <p:pic>
        <p:nvPicPr>
          <p:cNvPr id="14" name="Graphic 13" descr="Bar chart with solid fill">
            <a:extLst>
              <a:ext uri="{FF2B5EF4-FFF2-40B4-BE49-F238E27FC236}">
                <a16:creationId xmlns:a16="http://schemas.microsoft.com/office/drawing/2014/main" id="{2F037964-283B-4435-A4BF-015211E0BA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5889" y="470312"/>
            <a:ext cx="1495647" cy="14956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2277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90"/>
                                          </p:val>
                                        </p:tav>
                                        <p:tav tm="100000">
                                          <p:val>
                                            <p:fltVal val="0"/>
                                          </p:val>
                                        </p:tav>
                                      </p:tavLst>
                                    </p:anim>
                                    <p:animEffect transition="in" filter="fade">
                                      <p:cBhvr>
                                        <p:cTn id="2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cxnSp>
        <p:nvCxnSpPr>
          <p:cNvPr id="9" name="Straight Connector 8"/>
          <p:cNvCxnSpPr/>
          <p:nvPr/>
        </p:nvCxnSpPr>
        <p:spPr>
          <a:xfrm>
            <a:off x="6096000" y="3209682"/>
            <a:ext cx="0" cy="5657849"/>
          </a:xfrm>
          <a:prstGeom prst="line">
            <a:avLst/>
          </a:prstGeom>
          <a:ln w="19050">
            <a:noFill/>
          </a:ln>
        </p:spPr>
        <p:style>
          <a:lnRef idx="1">
            <a:schemeClr val="dk1"/>
          </a:lnRef>
          <a:fillRef idx="0">
            <a:schemeClr val="dk1"/>
          </a:fillRef>
          <a:effectRef idx="0">
            <a:schemeClr val="dk1"/>
          </a:effectRef>
          <a:fontRef idx="minor">
            <a:schemeClr val="tx1"/>
          </a:fontRef>
        </p:style>
      </p:cxnSp>
      <p:grpSp>
        <p:nvGrpSpPr>
          <p:cNvPr id="2" name="Group 1"/>
          <p:cNvGrpSpPr/>
          <p:nvPr/>
        </p:nvGrpSpPr>
        <p:grpSpPr>
          <a:xfrm>
            <a:off x="1596895" y="805103"/>
            <a:ext cx="9453697" cy="4262484"/>
            <a:chOff x="1629161" y="878128"/>
            <a:chExt cx="9551629" cy="4648033"/>
          </a:xfrm>
        </p:grpSpPr>
        <p:sp>
          <p:nvSpPr>
            <p:cNvPr id="10" name="Oval 9"/>
            <p:cNvSpPr/>
            <p:nvPr/>
          </p:nvSpPr>
          <p:spPr bwMode="gray">
            <a:xfrm>
              <a:off x="4928989" y="2408796"/>
              <a:ext cx="2463319" cy="2552117"/>
            </a:xfrm>
            <a:prstGeom prst="ellipse">
              <a:avLst/>
            </a:prstGeom>
            <a:noFill/>
            <a:ln w="31750" algn="ctr">
              <a:solidFill>
                <a:schemeClr val="tx1"/>
              </a:solidFill>
              <a:miter lim="800000"/>
              <a:headEnd/>
              <a:tailEnd/>
            </a:ln>
          </p:spPr>
          <p:txBody>
            <a:bodyPr wrap="square" lIns="66675" tIns="66675" rIns="66675" bIns="66675" rtlCol="0" anchor="ctr"/>
            <a:lstStyle/>
            <a:p>
              <a:pPr algn="ctr" defTabSz="685800">
                <a:lnSpc>
                  <a:spcPct val="106000"/>
                </a:lnSpc>
                <a:defRPr/>
              </a:pPr>
              <a:endParaRPr lang="en-US" sz="1200" b="1" dirty="0">
                <a:solidFill>
                  <a:prstClr val="white"/>
                </a:solidFill>
                <a:latin typeface="Calibri Light"/>
              </a:endParaRPr>
            </a:p>
          </p:txBody>
        </p:sp>
        <p:sp>
          <p:nvSpPr>
            <p:cNvPr id="67" name="Rectangle 66"/>
            <p:cNvSpPr/>
            <p:nvPr/>
          </p:nvSpPr>
          <p:spPr>
            <a:xfrm>
              <a:off x="4672933" y="3301985"/>
              <a:ext cx="3061164" cy="1032018"/>
            </a:xfrm>
            <a:prstGeom prst="rect">
              <a:avLst/>
            </a:prstGeom>
          </p:spPr>
          <p:txBody>
            <a:bodyPr wrap="square">
              <a:spAutoFit/>
            </a:bodyPr>
            <a:lstStyle/>
            <a:p>
              <a:pPr algn="ctr" defTabSz="685800">
                <a:defRPr/>
              </a:pPr>
              <a:r>
                <a:rPr lang="en-US" sz="2100" b="1" dirty="0">
                  <a:solidFill>
                    <a:prstClr val="black"/>
                  </a:solidFill>
                </a:rPr>
                <a:t>Exploratory Data Analysis</a:t>
              </a:r>
            </a:p>
            <a:p>
              <a:pPr defTabSz="685800">
                <a:defRPr/>
              </a:pPr>
              <a:endParaRPr lang="en-US" sz="1350" b="1" dirty="0">
                <a:solidFill>
                  <a:prstClr val="black"/>
                </a:solidFill>
              </a:endParaRPr>
            </a:p>
          </p:txBody>
        </p:sp>
        <p:sp>
          <p:nvSpPr>
            <p:cNvPr id="13" name="TextBox 12"/>
            <p:cNvSpPr txBox="1"/>
            <p:nvPr/>
          </p:nvSpPr>
          <p:spPr>
            <a:xfrm>
              <a:off x="1897226" y="878128"/>
              <a:ext cx="805844" cy="553997"/>
            </a:xfrm>
            <a:prstGeom prst="rect">
              <a:avLst/>
            </a:prstGeom>
            <a:noFill/>
          </p:spPr>
          <p:txBody>
            <a:bodyPr wrap="square" lIns="0" tIns="0" rIns="0" bIns="0" rtlCol="0">
              <a:spAutoFit/>
            </a:bodyPr>
            <a:lstStyle/>
            <a:p>
              <a:pPr defTabSz="685800">
                <a:spcBef>
                  <a:spcPts val="450"/>
                </a:spcBef>
                <a:buSzPct val="100000"/>
                <a:defRPr/>
              </a:pPr>
              <a:r>
                <a:rPr lang="en-US" sz="2700" dirty="0">
                  <a:solidFill>
                    <a:srgbClr val="313131"/>
                  </a:solidFill>
                  <a:latin typeface="Calibri Light"/>
                </a:rPr>
                <a:t>01</a:t>
              </a:r>
            </a:p>
          </p:txBody>
        </p:sp>
        <p:sp>
          <p:nvSpPr>
            <p:cNvPr id="75" name="TextBox 74"/>
            <p:cNvSpPr txBox="1"/>
            <p:nvPr/>
          </p:nvSpPr>
          <p:spPr>
            <a:xfrm>
              <a:off x="1629161" y="2744277"/>
              <a:ext cx="805844" cy="553997"/>
            </a:xfrm>
            <a:prstGeom prst="rect">
              <a:avLst/>
            </a:prstGeom>
            <a:noFill/>
          </p:spPr>
          <p:txBody>
            <a:bodyPr wrap="square" lIns="0" tIns="0" rIns="0" bIns="0" rtlCol="0">
              <a:spAutoFit/>
            </a:bodyPr>
            <a:lstStyle/>
            <a:p>
              <a:pPr defTabSz="685800">
                <a:spcBef>
                  <a:spcPts val="450"/>
                </a:spcBef>
                <a:buSzPct val="100000"/>
                <a:defRPr/>
              </a:pPr>
              <a:r>
                <a:rPr lang="en-US" sz="2700" dirty="0">
                  <a:solidFill>
                    <a:srgbClr val="313131"/>
                  </a:solidFill>
                  <a:latin typeface="Calibri Light"/>
                </a:rPr>
                <a:t>02</a:t>
              </a:r>
            </a:p>
          </p:txBody>
        </p:sp>
        <p:sp>
          <p:nvSpPr>
            <p:cNvPr id="80" name="TextBox 79"/>
            <p:cNvSpPr txBox="1"/>
            <p:nvPr/>
          </p:nvSpPr>
          <p:spPr>
            <a:xfrm>
              <a:off x="1932679" y="4972163"/>
              <a:ext cx="805844" cy="553997"/>
            </a:xfrm>
            <a:prstGeom prst="rect">
              <a:avLst/>
            </a:prstGeom>
            <a:noFill/>
          </p:spPr>
          <p:txBody>
            <a:bodyPr wrap="square" lIns="0" tIns="0" rIns="0" bIns="0" rtlCol="0">
              <a:spAutoFit/>
            </a:bodyPr>
            <a:lstStyle/>
            <a:p>
              <a:pPr defTabSz="685800">
                <a:spcBef>
                  <a:spcPts val="450"/>
                </a:spcBef>
                <a:buSzPct val="100000"/>
                <a:defRPr/>
              </a:pPr>
              <a:r>
                <a:rPr lang="en-US" sz="2700" dirty="0">
                  <a:solidFill>
                    <a:srgbClr val="313131"/>
                  </a:solidFill>
                  <a:latin typeface="Calibri Light"/>
                </a:rPr>
                <a:t>03</a:t>
              </a:r>
            </a:p>
          </p:txBody>
        </p:sp>
        <p:sp>
          <p:nvSpPr>
            <p:cNvPr id="85" name="TextBox 84"/>
            <p:cNvSpPr txBox="1"/>
            <p:nvPr/>
          </p:nvSpPr>
          <p:spPr>
            <a:xfrm>
              <a:off x="9836802" y="4972162"/>
              <a:ext cx="805844" cy="553999"/>
            </a:xfrm>
            <a:prstGeom prst="rect">
              <a:avLst/>
            </a:prstGeom>
            <a:noFill/>
          </p:spPr>
          <p:txBody>
            <a:bodyPr wrap="square" lIns="0" tIns="0" rIns="0" bIns="0" rtlCol="0">
              <a:spAutoFit/>
            </a:bodyPr>
            <a:lstStyle/>
            <a:p>
              <a:pPr defTabSz="685800">
                <a:spcBef>
                  <a:spcPts val="450"/>
                </a:spcBef>
                <a:buSzPct val="100000"/>
                <a:defRPr/>
              </a:pPr>
              <a:r>
                <a:rPr lang="en-US" sz="2700" dirty="0">
                  <a:solidFill>
                    <a:srgbClr val="313131"/>
                  </a:solidFill>
                  <a:latin typeface="Calibri Light"/>
                </a:rPr>
                <a:t>04</a:t>
              </a:r>
            </a:p>
          </p:txBody>
        </p:sp>
        <p:sp>
          <p:nvSpPr>
            <p:cNvPr id="90" name="TextBox 89"/>
            <p:cNvSpPr txBox="1"/>
            <p:nvPr/>
          </p:nvSpPr>
          <p:spPr>
            <a:xfrm>
              <a:off x="10374946" y="2781139"/>
              <a:ext cx="805844" cy="553999"/>
            </a:xfrm>
            <a:prstGeom prst="rect">
              <a:avLst/>
            </a:prstGeom>
            <a:noFill/>
          </p:spPr>
          <p:txBody>
            <a:bodyPr wrap="square" lIns="0" tIns="0" rIns="0" bIns="0" rtlCol="0">
              <a:spAutoFit/>
            </a:bodyPr>
            <a:lstStyle/>
            <a:p>
              <a:pPr defTabSz="685800">
                <a:spcBef>
                  <a:spcPts val="450"/>
                </a:spcBef>
                <a:buSzPct val="100000"/>
                <a:defRPr/>
              </a:pPr>
              <a:r>
                <a:rPr lang="en-US" sz="2700" dirty="0">
                  <a:solidFill>
                    <a:srgbClr val="313131"/>
                  </a:solidFill>
                  <a:latin typeface="Calibri Light"/>
                </a:rPr>
                <a:t>05</a:t>
              </a:r>
            </a:p>
          </p:txBody>
        </p:sp>
        <p:sp>
          <p:nvSpPr>
            <p:cNvPr id="95" name="TextBox 94"/>
            <p:cNvSpPr txBox="1"/>
            <p:nvPr/>
          </p:nvSpPr>
          <p:spPr>
            <a:xfrm>
              <a:off x="9812377" y="1017295"/>
              <a:ext cx="805844" cy="553996"/>
            </a:xfrm>
            <a:prstGeom prst="rect">
              <a:avLst/>
            </a:prstGeom>
            <a:noFill/>
          </p:spPr>
          <p:txBody>
            <a:bodyPr wrap="square" lIns="0" tIns="0" rIns="0" bIns="0" rtlCol="0">
              <a:spAutoFit/>
            </a:bodyPr>
            <a:lstStyle/>
            <a:p>
              <a:pPr defTabSz="685800">
                <a:spcBef>
                  <a:spcPts val="450"/>
                </a:spcBef>
                <a:buSzPct val="100000"/>
                <a:defRPr/>
              </a:pPr>
              <a:r>
                <a:rPr lang="en-US" sz="2700" dirty="0">
                  <a:solidFill>
                    <a:srgbClr val="313131"/>
                  </a:solidFill>
                  <a:latin typeface="Calibri Light"/>
                </a:rPr>
                <a:t>06</a:t>
              </a:r>
            </a:p>
          </p:txBody>
        </p:sp>
      </p:grpSp>
      <p:sp>
        <p:nvSpPr>
          <p:cNvPr id="14" name="Arrow: Right 13">
            <a:extLst>
              <a:ext uri="{FF2B5EF4-FFF2-40B4-BE49-F238E27FC236}">
                <a16:creationId xmlns:a16="http://schemas.microsoft.com/office/drawing/2014/main" id="{8FB7732C-5AF8-4F86-A292-7F5514F6A92D}"/>
              </a:ext>
            </a:extLst>
          </p:cNvPr>
          <p:cNvSpPr/>
          <p:nvPr/>
        </p:nvSpPr>
        <p:spPr>
          <a:xfrm>
            <a:off x="7300953" y="3209682"/>
            <a:ext cx="859407" cy="156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4482263-30D1-4AF5-B4B3-980DBD44AD06}"/>
              </a:ext>
            </a:extLst>
          </p:cNvPr>
          <p:cNvSpPr/>
          <p:nvPr/>
        </p:nvSpPr>
        <p:spPr>
          <a:xfrm rot="18806810">
            <a:off x="6640672" y="1966804"/>
            <a:ext cx="1004458" cy="182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4BD8A5D0-A841-4CD7-9B5C-E6F7CAD6EEFC}"/>
              </a:ext>
            </a:extLst>
          </p:cNvPr>
          <p:cNvSpPr/>
          <p:nvPr/>
        </p:nvSpPr>
        <p:spPr>
          <a:xfrm rot="2421211">
            <a:off x="4279972" y="2043413"/>
            <a:ext cx="1108469" cy="144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BD871219-DD6B-487E-BE79-F1FC3693DFAE}"/>
              </a:ext>
            </a:extLst>
          </p:cNvPr>
          <p:cNvSpPr/>
          <p:nvPr/>
        </p:nvSpPr>
        <p:spPr>
          <a:xfrm rot="10800000">
            <a:off x="4003483" y="3206929"/>
            <a:ext cx="859407" cy="156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3B532976-AA75-4884-B91E-F6043B15CF05}"/>
              </a:ext>
            </a:extLst>
          </p:cNvPr>
          <p:cNvSpPr/>
          <p:nvPr/>
        </p:nvSpPr>
        <p:spPr>
          <a:xfrm rot="2150203">
            <a:off x="6689652" y="4559437"/>
            <a:ext cx="1004458" cy="182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E387DB5F-148B-46F9-AA12-61BA6F7C30D9}"/>
              </a:ext>
            </a:extLst>
          </p:cNvPr>
          <p:cNvSpPr/>
          <p:nvPr/>
        </p:nvSpPr>
        <p:spPr>
          <a:xfrm rot="8490735">
            <a:off x="4394285" y="4521277"/>
            <a:ext cx="1004458" cy="182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9C633B8-5B25-4695-96CD-726FAD15EA69}"/>
              </a:ext>
            </a:extLst>
          </p:cNvPr>
          <p:cNvSpPr txBox="1"/>
          <p:nvPr/>
        </p:nvSpPr>
        <p:spPr>
          <a:xfrm>
            <a:off x="839345" y="2156037"/>
            <a:ext cx="938085" cy="2862322"/>
          </a:xfrm>
          <a:prstGeom prst="rect">
            <a:avLst/>
          </a:prstGeom>
          <a:noFill/>
        </p:spPr>
        <p:txBody>
          <a:bodyPr wrap="square" rtlCol="0">
            <a:spAutoFit/>
          </a:bodyPr>
          <a:lstStyle/>
          <a:p>
            <a:r>
              <a:rPr lang="en-US" sz="3600" b="1" dirty="0"/>
              <a:t>T</a:t>
            </a:r>
          </a:p>
          <a:p>
            <a:r>
              <a:rPr lang="en-US" sz="3600" b="1" dirty="0"/>
              <a:t>A</a:t>
            </a:r>
          </a:p>
          <a:p>
            <a:r>
              <a:rPr lang="en-US" sz="3600" b="1" dirty="0"/>
              <a:t>S</a:t>
            </a:r>
          </a:p>
          <a:p>
            <a:r>
              <a:rPr lang="en-US" sz="3600" b="1" dirty="0"/>
              <a:t>K</a:t>
            </a:r>
          </a:p>
          <a:p>
            <a:r>
              <a:rPr lang="en-US" sz="3600" b="1" dirty="0"/>
              <a:t>2.2</a:t>
            </a:r>
          </a:p>
        </p:txBody>
      </p:sp>
      <p:sp>
        <p:nvSpPr>
          <p:cNvPr id="31" name="Rectangle 30">
            <a:extLst>
              <a:ext uri="{FF2B5EF4-FFF2-40B4-BE49-F238E27FC236}">
                <a16:creationId xmlns:a16="http://schemas.microsoft.com/office/drawing/2014/main" id="{BD5CBCC2-BDE6-4D94-84A1-001D1DFD56F2}"/>
              </a:ext>
            </a:extLst>
          </p:cNvPr>
          <p:cNvSpPr/>
          <p:nvPr/>
        </p:nvSpPr>
        <p:spPr bwMode="gray">
          <a:xfrm>
            <a:off x="2266976" y="1331253"/>
            <a:ext cx="2141825" cy="370444"/>
          </a:xfrm>
          <a:prstGeom prst="rect">
            <a:avLst/>
          </a:prstGeom>
          <a:solidFill>
            <a:srgbClr val="43B02A"/>
          </a:solidFill>
          <a:ln w="19050" algn="ctr">
            <a:noFill/>
            <a:miter lim="800000"/>
            <a:headEnd/>
            <a:tailEnd/>
          </a:ln>
        </p:spPr>
        <p:txBody>
          <a:bodyPr wrap="square" lIns="66675" tIns="66675" rIns="66675" bIns="66675" rtlCol="0" anchor="ctr"/>
          <a:lstStyle/>
          <a:p>
            <a:pPr algn="ctr" defTabSz="685800">
              <a:defRPr/>
            </a:pPr>
            <a:r>
              <a:rPr lang="en-US" sz="1200" b="1" dirty="0">
                <a:solidFill>
                  <a:prstClr val="white"/>
                </a:solidFill>
              </a:rPr>
              <a:t>Univariate and Bivariate Analysis</a:t>
            </a:r>
          </a:p>
        </p:txBody>
      </p:sp>
      <p:sp>
        <p:nvSpPr>
          <p:cNvPr id="32" name="Rectangle 31">
            <a:extLst>
              <a:ext uri="{FF2B5EF4-FFF2-40B4-BE49-F238E27FC236}">
                <a16:creationId xmlns:a16="http://schemas.microsoft.com/office/drawing/2014/main" id="{F9B20E03-F712-44B6-AB0F-7098336A06D9}"/>
              </a:ext>
            </a:extLst>
          </p:cNvPr>
          <p:cNvSpPr/>
          <p:nvPr/>
        </p:nvSpPr>
        <p:spPr bwMode="gray">
          <a:xfrm>
            <a:off x="1837989" y="3102916"/>
            <a:ext cx="2141824" cy="370444"/>
          </a:xfrm>
          <a:prstGeom prst="rect">
            <a:avLst/>
          </a:prstGeom>
          <a:solidFill>
            <a:srgbClr val="009A44"/>
          </a:solidFill>
          <a:ln w="19050" algn="ctr">
            <a:noFill/>
            <a:miter lim="800000"/>
            <a:headEnd/>
            <a:tailEnd/>
          </a:ln>
        </p:spPr>
        <p:txBody>
          <a:bodyPr wrap="square" lIns="66675" tIns="66675" rIns="66675" bIns="66675" rtlCol="0" anchor="ctr"/>
          <a:lstStyle/>
          <a:p>
            <a:pPr algn="ctr" defTabSz="685800">
              <a:defRPr/>
            </a:pPr>
            <a:r>
              <a:rPr lang="en-US" sz="1200" b="1" dirty="0">
                <a:solidFill>
                  <a:prstClr val="white"/>
                </a:solidFill>
              </a:rPr>
              <a:t>Missing value identification</a:t>
            </a:r>
          </a:p>
        </p:txBody>
      </p:sp>
      <p:sp>
        <p:nvSpPr>
          <p:cNvPr id="34" name="Rectangle 33">
            <a:extLst>
              <a:ext uri="{FF2B5EF4-FFF2-40B4-BE49-F238E27FC236}">
                <a16:creationId xmlns:a16="http://schemas.microsoft.com/office/drawing/2014/main" id="{BC8BE947-090E-4629-BD65-57600C04708B}"/>
              </a:ext>
            </a:extLst>
          </p:cNvPr>
          <p:cNvSpPr/>
          <p:nvPr/>
        </p:nvSpPr>
        <p:spPr bwMode="gray">
          <a:xfrm>
            <a:off x="2386236" y="4938694"/>
            <a:ext cx="2141825" cy="370444"/>
          </a:xfrm>
          <a:prstGeom prst="rect">
            <a:avLst/>
          </a:prstGeom>
          <a:solidFill>
            <a:srgbClr val="0097A9"/>
          </a:solidFill>
          <a:ln w="19050" algn="ctr">
            <a:noFill/>
            <a:miter lim="800000"/>
            <a:headEnd/>
            <a:tailEnd/>
          </a:ln>
        </p:spPr>
        <p:txBody>
          <a:bodyPr wrap="square" lIns="66675" tIns="66675" rIns="66675" bIns="66675" rtlCol="0" anchor="ctr"/>
          <a:lstStyle/>
          <a:p>
            <a:pPr algn="ctr" defTabSz="685800">
              <a:defRPr/>
            </a:pPr>
            <a:r>
              <a:rPr lang="en-US" sz="1200" b="1" dirty="0">
                <a:solidFill>
                  <a:prstClr val="white"/>
                </a:solidFill>
              </a:rPr>
              <a:t>Outliers' treatment</a:t>
            </a:r>
          </a:p>
        </p:txBody>
      </p:sp>
      <p:sp>
        <p:nvSpPr>
          <p:cNvPr id="35" name="Rectangle 34">
            <a:extLst>
              <a:ext uri="{FF2B5EF4-FFF2-40B4-BE49-F238E27FC236}">
                <a16:creationId xmlns:a16="http://schemas.microsoft.com/office/drawing/2014/main" id="{BC86CB6E-EAAC-485A-93E3-0AC5CE5B3014}"/>
              </a:ext>
            </a:extLst>
          </p:cNvPr>
          <p:cNvSpPr/>
          <p:nvPr/>
        </p:nvSpPr>
        <p:spPr bwMode="gray">
          <a:xfrm>
            <a:off x="7639237" y="4938694"/>
            <a:ext cx="2141825" cy="370444"/>
          </a:xfrm>
          <a:prstGeom prst="rect">
            <a:avLst/>
          </a:prstGeom>
          <a:solidFill>
            <a:srgbClr val="007680"/>
          </a:solidFill>
          <a:ln w="19050" algn="ctr">
            <a:noFill/>
            <a:miter lim="800000"/>
            <a:headEnd/>
            <a:tailEnd/>
          </a:ln>
        </p:spPr>
        <p:txBody>
          <a:bodyPr wrap="square" lIns="66675" tIns="66675" rIns="66675" bIns="66675" rtlCol="0" anchor="ctr"/>
          <a:lstStyle/>
          <a:p>
            <a:pPr algn="ctr" defTabSz="685800">
              <a:defRPr/>
            </a:pPr>
            <a:r>
              <a:rPr lang="en-US" sz="1200" b="1" dirty="0">
                <a:solidFill>
                  <a:prstClr val="white"/>
                </a:solidFill>
              </a:rPr>
              <a:t>Data Scaling/</a:t>
            </a:r>
            <a:r>
              <a:rPr lang="en-US" sz="1200" b="1" dirty="0" err="1">
                <a:solidFill>
                  <a:prstClr val="white"/>
                </a:solidFill>
              </a:rPr>
              <a:t>Normalisation</a:t>
            </a:r>
            <a:endParaRPr lang="en-US" sz="1200" b="1" dirty="0">
              <a:solidFill>
                <a:prstClr val="white"/>
              </a:solidFill>
            </a:endParaRPr>
          </a:p>
        </p:txBody>
      </p:sp>
      <p:sp>
        <p:nvSpPr>
          <p:cNvPr id="39" name="Rectangle 38">
            <a:extLst>
              <a:ext uri="{FF2B5EF4-FFF2-40B4-BE49-F238E27FC236}">
                <a16:creationId xmlns:a16="http://schemas.microsoft.com/office/drawing/2014/main" id="{C747407F-7AD1-4B2B-AF0B-3CA10C8FA779}"/>
              </a:ext>
            </a:extLst>
          </p:cNvPr>
          <p:cNvSpPr/>
          <p:nvPr/>
        </p:nvSpPr>
        <p:spPr bwMode="gray">
          <a:xfrm>
            <a:off x="8196601" y="3102917"/>
            <a:ext cx="2141824" cy="370444"/>
          </a:xfrm>
          <a:prstGeom prst="rect">
            <a:avLst/>
          </a:prstGeom>
          <a:solidFill>
            <a:srgbClr val="004F59"/>
          </a:solidFill>
          <a:ln w="19050" algn="ctr">
            <a:noFill/>
            <a:miter lim="800000"/>
            <a:headEnd/>
            <a:tailEnd/>
          </a:ln>
        </p:spPr>
        <p:txBody>
          <a:bodyPr wrap="square" lIns="66675" tIns="66675" rIns="66675" bIns="66675" rtlCol="0" anchor="ctr"/>
          <a:lstStyle/>
          <a:p>
            <a:pPr algn="ctr" defTabSz="685800">
              <a:defRPr/>
            </a:pPr>
            <a:r>
              <a:rPr lang="en-US" sz="1200" b="1" dirty="0">
                <a:solidFill>
                  <a:prstClr val="white"/>
                </a:solidFill>
              </a:rPr>
              <a:t>Data Transformation</a:t>
            </a:r>
          </a:p>
        </p:txBody>
      </p:sp>
      <p:sp>
        <p:nvSpPr>
          <p:cNvPr id="40" name="Rectangle 39">
            <a:extLst>
              <a:ext uri="{FF2B5EF4-FFF2-40B4-BE49-F238E27FC236}">
                <a16:creationId xmlns:a16="http://schemas.microsoft.com/office/drawing/2014/main" id="{C7FE6D0B-BE2D-4DE6-A384-E1B635D948E4}"/>
              </a:ext>
            </a:extLst>
          </p:cNvPr>
          <p:cNvSpPr/>
          <p:nvPr/>
        </p:nvSpPr>
        <p:spPr bwMode="gray">
          <a:xfrm>
            <a:off x="7554385" y="1331254"/>
            <a:ext cx="2141824" cy="370444"/>
          </a:xfrm>
          <a:prstGeom prst="rect">
            <a:avLst/>
          </a:prstGeom>
          <a:solidFill>
            <a:srgbClr val="005587"/>
          </a:solidFill>
          <a:ln w="19050" algn="ctr">
            <a:noFill/>
            <a:miter lim="800000"/>
            <a:headEnd/>
            <a:tailEnd/>
          </a:ln>
        </p:spPr>
        <p:txBody>
          <a:bodyPr wrap="square" lIns="66675" tIns="66675" rIns="66675" bIns="66675" rtlCol="0" anchor="ctr"/>
          <a:lstStyle/>
          <a:p>
            <a:pPr algn="ctr" defTabSz="685800">
              <a:defRPr/>
            </a:pPr>
            <a:r>
              <a:rPr lang="en-US" sz="1200" b="1" dirty="0">
                <a:solidFill>
                  <a:prstClr val="white"/>
                </a:solidFill>
              </a:rPr>
              <a:t>Feature Selection</a:t>
            </a:r>
          </a:p>
        </p:txBody>
      </p:sp>
    </p:spTree>
    <p:extLst>
      <p:ext uri="{BB962C8B-B14F-4D97-AF65-F5344CB8AC3E}">
        <p14:creationId xmlns:p14="http://schemas.microsoft.com/office/powerpoint/2010/main" val="316371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36" grpId="0" animBg="1"/>
      <p:bldP spid="37" grpId="0" animBg="1"/>
      <p:bldP spid="38" grpId="0" animBg="1"/>
      <p:bldP spid="18" grpId="0"/>
      <p:bldP spid="31" grpId="0" animBg="1"/>
      <p:bldP spid="32" grpId="0" animBg="1"/>
      <p:bldP spid="34" grpId="0" animBg="1"/>
      <p:bldP spid="35" grpId="0" animBg="1"/>
      <p:bldP spid="39" grpId="0" animBg="1"/>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4F25-F530-4B84-917C-E5F49B4224C9}"/>
              </a:ext>
            </a:extLst>
          </p:cNvPr>
          <p:cNvSpPr>
            <a:spLocks noGrp="1"/>
          </p:cNvSpPr>
          <p:nvPr>
            <p:ph type="title"/>
          </p:nvPr>
        </p:nvSpPr>
        <p:spPr/>
        <p:txBody>
          <a:bodyPr>
            <a:normAutofit/>
          </a:bodyPr>
          <a:lstStyle/>
          <a:p>
            <a:r>
              <a:rPr lang="en-US" sz="3600" b="1" dirty="0">
                <a:solidFill>
                  <a:schemeClr val="tx1"/>
                </a:solidFill>
              </a:rPr>
              <a:t>Task 2.2 </a:t>
            </a:r>
            <a:r>
              <a:rPr lang="en-US" sz="3600" dirty="0">
                <a:solidFill>
                  <a:schemeClr val="tx1"/>
                </a:solidFill>
              </a:rPr>
              <a:t>– Exploratory Data Analysis</a:t>
            </a:r>
            <a:br>
              <a:rPr lang="en-US" sz="3600" dirty="0">
                <a:solidFill>
                  <a:schemeClr val="tx1"/>
                </a:solidFill>
              </a:rPr>
            </a:br>
            <a:r>
              <a:rPr lang="en-US" sz="3600" b="1" dirty="0">
                <a:solidFill>
                  <a:schemeClr val="tx1"/>
                </a:solidFill>
              </a:rPr>
              <a:t>Univariate Analysis</a:t>
            </a:r>
          </a:p>
        </p:txBody>
      </p:sp>
      <p:sp>
        <p:nvSpPr>
          <p:cNvPr id="3" name="Text Placeholder 2">
            <a:extLst>
              <a:ext uri="{FF2B5EF4-FFF2-40B4-BE49-F238E27FC236}">
                <a16:creationId xmlns:a16="http://schemas.microsoft.com/office/drawing/2014/main" id="{8DAC4043-DE3F-48EA-B78B-54A0EC16E186}"/>
              </a:ext>
            </a:extLst>
          </p:cNvPr>
          <p:cNvSpPr>
            <a:spLocks noGrp="1"/>
          </p:cNvSpPr>
          <p:nvPr>
            <p:ph type="body" idx="1"/>
          </p:nvPr>
        </p:nvSpPr>
        <p:spPr>
          <a:xfrm>
            <a:off x="8007044" y="2127144"/>
            <a:ext cx="3024401" cy="736282"/>
          </a:xfrm>
        </p:spPr>
        <p:txBody>
          <a:bodyPr>
            <a:normAutofit/>
          </a:bodyPr>
          <a:lstStyle/>
          <a:p>
            <a:r>
              <a:rPr lang="en-US" sz="2000" b="1" cap="none" dirty="0">
                <a:solidFill>
                  <a:schemeClr val="tx1"/>
                </a:solidFill>
              </a:rPr>
              <a:t>Month-wise </a:t>
            </a:r>
            <a:r>
              <a:rPr lang="en-US" sz="2100" b="1" cap="none" dirty="0">
                <a:solidFill>
                  <a:schemeClr val="tx1"/>
                </a:solidFill>
              </a:rPr>
              <a:t>distribution</a:t>
            </a:r>
          </a:p>
        </p:txBody>
      </p:sp>
      <p:pic>
        <p:nvPicPr>
          <p:cNvPr id="8" name="Content Placeholder 7" descr="Graphical user interface, text, application&#10;&#10;Description automatically generated">
            <a:extLst>
              <a:ext uri="{FF2B5EF4-FFF2-40B4-BE49-F238E27FC236}">
                <a16:creationId xmlns:a16="http://schemas.microsoft.com/office/drawing/2014/main" id="{C9F60542-A0DE-40BE-AD17-AF9EAF06C1A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5772" t="27779" r="56533" b="26608"/>
          <a:stretch/>
        </p:blipFill>
        <p:spPr>
          <a:xfrm>
            <a:off x="1160555" y="2853402"/>
            <a:ext cx="2570206" cy="2400119"/>
          </a:xfrm>
        </p:spPr>
      </p:pic>
      <p:pic>
        <p:nvPicPr>
          <p:cNvPr id="10" name="Content Placeholder 9" descr="Graphical user interface, application&#10;&#10;Description automatically generated">
            <a:extLst>
              <a:ext uri="{FF2B5EF4-FFF2-40B4-BE49-F238E27FC236}">
                <a16:creationId xmlns:a16="http://schemas.microsoft.com/office/drawing/2014/main" id="{60E17A4C-9866-49B4-8AEF-FB45CADBFE8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5349" t="18003" r="59877" b="38428"/>
          <a:stretch/>
        </p:blipFill>
        <p:spPr>
          <a:xfrm>
            <a:off x="4390765" y="2729622"/>
            <a:ext cx="2570206" cy="2523899"/>
          </a:xfrm>
        </p:spPr>
      </p:pic>
      <p:pic>
        <p:nvPicPr>
          <p:cNvPr id="12" name="Picture 11" descr="Graphical user interface, application, Word&#10;&#10;Description automatically generated">
            <a:extLst>
              <a:ext uri="{FF2B5EF4-FFF2-40B4-BE49-F238E27FC236}">
                <a16:creationId xmlns:a16="http://schemas.microsoft.com/office/drawing/2014/main" id="{D1B579C1-02C9-4219-9B49-C27CF3828AFF}"/>
              </a:ext>
            </a:extLst>
          </p:cNvPr>
          <p:cNvPicPr>
            <a:picLocks noChangeAspect="1"/>
          </p:cNvPicPr>
          <p:nvPr/>
        </p:nvPicPr>
        <p:blipFill rotWithShape="1">
          <a:blip r:embed="rId4">
            <a:extLst>
              <a:ext uri="{28A0092B-C50C-407E-A947-70E740481C1C}">
                <a14:useLocalDpi xmlns:a14="http://schemas.microsoft.com/office/drawing/2010/main" val="0"/>
              </a:ext>
            </a:extLst>
          </a:blip>
          <a:srcRect l="16318" t="32252" r="57635" b="38379"/>
          <a:stretch/>
        </p:blipFill>
        <p:spPr>
          <a:xfrm>
            <a:off x="7801236" y="2953147"/>
            <a:ext cx="3274540" cy="2076850"/>
          </a:xfrm>
          <a:prstGeom prst="rect">
            <a:avLst/>
          </a:prstGeom>
        </p:spPr>
      </p:pic>
      <p:sp>
        <p:nvSpPr>
          <p:cNvPr id="15" name="TextBox 14">
            <a:extLst>
              <a:ext uri="{FF2B5EF4-FFF2-40B4-BE49-F238E27FC236}">
                <a16:creationId xmlns:a16="http://schemas.microsoft.com/office/drawing/2014/main" id="{6AD2BE69-E39C-437E-BD48-AD93E2149347}"/>
              </a:ext>
            </a:extLst>
          </p:cNvPr>
          <p:cNvSpPr txBox="1"/>
          <p:nvPr/>
        </p:nvSpPr>
        <p:spPr>
          <a:xfrm>
            <a:off x="4883698" y="2413735"/>
            <a:ext cx="1584340" cy="369332"/>
          </a:xfrm>
          <a:prstGeom prst="rect">
            <a:avLst/>
          </a:prstGeom>
          <a:noFill/>
        </p:spPr>
        <p:txBody>
          <a:bodyPr wrap="square" rtlCol="0">
            <a:spAutoFit/>
          </a:bodyPr>
          <a:lstStyle/>
          <a:p>
            <a:r>
              <a:rPr lang="en-US" b="1" dirty="0"/>
              <a:t>Days-of-Week</a:t>
            </a:r>
          </a:p>
        </p:txBody>
      </p:sp>
      <p:sp>
        <p:nvSpPr>
          <p:cNvPr id="16" name="TextBox 15">
            <a:extLst>
              <a:ext uri="{FF2B5EF4-FFF2-40B4-BE49-F238E27FC236}">
                <a16:creationId xmlns:a16="http://schemas.microsoft.com/office/drawing/2014/main" id="{F8585007-E4D0-4163-8826-8BBE4A07EDA9}"/>
              </a:ext>
            </a:extLst>
          </p:cNvPr>
          <p:cNvSpPr txBox="1"/>
          <p:nvPr/>
        </p:nvSpPr>
        <p:spPr>
          <a:xfrm>
            <a:off x="1790381" y="2494094"/>
            <a:ext cx="1584340" cy="369332"/>
          </a:xfrm>
          <a:prstGeom prst="rect">
            <a:avLst/>
          </a:prstGeom>
          <a:noFill/>
        </p:spPr>
        <p:txBody>
          <a:bodyPr wrap="square" rtlCol="0">
            <a:spAutoFit/>
          </a:bodyPr>
          <a:lstStyle/>
          <a:p>
            <a:r>
              <a:rPr lang="en-US" b="1" dirty="0"/>
              <a:t>Marital data</a:t>
            </a:r>
          </a:p>
        </p:txBody>
      </p:sp>
      <p:sp>
        <p:nvSpPr>
          <p:cNvPr id="17" name="TextBox 16">
            <a:extLst>
              <a:ext uri="{FF2B5EF4-FFF2-40B4-BE49-F238E27FC236}">
                <a16:creationId xmlns:a16="http://schemas.microsoft.com/office/drawing/2014/main" id="{522CD0C3-30EF-4B3C-B83D-6DA6AB43531C}"/>
              </a:ext>
            </a:extLst>
          </p:cNvPr>
          <p:cNvSpPr txBox="1"/>
          <p:nvPr/>
        </p:nvSpPr>
        <p:spPr>
          <a:xfrm>
            <a:off x="1547183" y="5351378"/>
            <a:ext cx="2315194" cy="923330"/>
          </a:xfrm>
          <a:prstGeom prst="rect">
            <a:avLst/>
          </a:prstGeom>
          <a:noFill/>
        </p:spPr>
        <p:txBody>
          <a:bodyPr wrap="square" rtlCol="0">
            <a:spAutoFit/>
          </a:bodyPr>
          <a:lstStyle/>
          <a:p>
            <a:r>
              <a:rPr lang="en-US" b="0" i="0" dirty="0">
                <a:effectLst/>
                <a:latin typeface="Helvetica Neue"/>
              </a:rPr>
              <a:t>Most of the customers(60%) are married.</a:t>
            </a:r>
            <a:endParaRPr lang="en-US" dirty="0"/>
          </a:p>
        </p:txBody>
      </p:sp>
      <p:sp>
        <p:nvSpPr>
          <p:cNvPr id="18" name="TextBox 17">
            <a:extLst>
              <a:ext uri="{FF2B5EF4-FFF2-40B4-BE49-F238E27FC236}">
                <a16:creationId xmlns:a16="http://schemas.microsoft.com/office/drawing/2014/main" id="{584057AD-2287-4B45-B844-9F3963FC25ED}"/>
              </a:ext>
            </a:extLst>
          </p:cNvPr>
          <p:cNvSpPr txBox="1"/>
          <p:nvPr/>
        </p:nvSpPr>
        <p:spPr>
          <a:xfrm>
            <a:off x="4624311" y="5357615"/>
            <a:ext cx="2315194" cy="923330"/>
          </a:xfrm>
          <a:prstGeom prst="rect">
            <a:avLst/>
          </a:prstGeom>
          <a:noFill/>
        </p:spPr>
        <p:txBody>
          <a:bodyPr wrap="square" rtlCol="0">
            <a:spAutoFit/>
          </a:bodyPr>
          <a:lstStyle/>
          <a:p>
            <a:r>
              <a:rPr lang="en-US" b="0" i="0" dirty="0">
                <a:effectLst/>
                <a:latin typeface="Helvetica Neue"/>
              </a:rPr>
              <a:t>There is a nearly equal distribution of data in all weekdays</a:t>
            </a:r>
            <a:endParaRPr lang="en-US" dirty="0">
              <a:latin typeface="Helvetica Neue"/>
            </a:endParaRPr>
          </a:p>
        </p:txBody>
      </p:sp>
      <p:sp>
        <p:nvSpPr>
          <p:cNvPr id="19" name="TextBox 18">
            <a:extLst>
              <a:ext uri="{FF2B5EF4-FFF2-40B4-BE49-F238E27FC236}">
                <a16:creationId xmlns:a16="http://schemas.microsoft.com/office/drawing/2014/main" id="{E2D69896-3658-4E77-B317-A76AEEB0C2EA}"/>
              </a:ext>
            </a:extLst>
          </p:cNvPr>
          <p:cNvSpPr txBox="1"/>
          <p:nvPr/>
        </p:nvSpPr>
        <p:spPr>
          <a:xfrm>
            <a:off x="8329624" y="5357615"/>
            <a:ext cx="2701821" cy="923330"/>
          </a:xfrm>
          <a:prstGeom prst="rect">
            <a:avLst/>
          </a:prstGeom>
          <a:noFill/>
        </p:spPr>
        <p:txBody>
          <a:bodyPr wrap="square" rtlCol="0">
            <a:spAutoFit/>
          </a:bodyPr>
          <a:lstStyle/>
          <a:p>
            <a:r>
              <a:rPr lang="en-US" b="0" i="0" dirty="0">
                <a:effectLst/>
                <a:latin typeface="Helvetica Neue"/>
              </a:rPr>
              <a:t>We can see that 71 % of the contacts were made between may to august.</a:t>
            </a:r>
            <a:endParaRPr lang="en-US" dirty="0"/>
          </a:p>
        </p:txBody>
      </p:sp>
      <p:pic>
        <p:nvPicPr>
          <p:cNvPr id="23" name="Graphic 22" descr="Bar chart with solid fill">
            <a:extLst>
              <a:ext uri="{FF2B5EF4-FFF2-40B4-BE49-F238E27FC236}">
                <a16:creationId xmlns:a16="http://schemas.microsoft.com/office/drawing/2014/main" id="{ECDDA354-E7BE-43EC-ABFE-455AA39657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6357" y="102648"/>
            <a:ext cx="1495647" cy="14956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0049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57" name="Group 5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1" name="Picture 6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2" name="Rectangle 6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3" name="Picture 6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64" name="Picture 6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58" name="Straight Connector 6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59" name="Rectangle 6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65" name="Group 6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1" name="Picture 7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2" name="Rectangle 7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3" name="Picture 7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4" name="Picture 7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F07DA3D-05B7-4925-AD6F-024ADC554CCB}"/>
              </a:ext>
            </a:extLst>
          </p:cNvPr>
          <p:cNvSpPr>
            <a:spLocks noGrp="1"/>
          </p:cNvSpPr>
          <p:nvPr>
            <p:ph type="title"/>
          </p:nvPr>
        </p:nvSpPr>
        <p:spPr>
          <a:xfrm>
            <a:off x="-81186" y="856687"/>
            <a:ext cx="4094017" cy="1529951"/>
          </a:xfrm>
        </p:spPr>
        <p:txBody>
          <a:bodyPr vert="horz" lIns="91440" tIns="45720" rIns="91440" bIns="45720" rtlCol="0" anchor="b">
            <a:normAutofit fontScale="90000"/>
          </a:bodyPr>
          <a:lstStyle/>
          <a:p>
            <a:r>
              <a:rPr lang="en-US" sz="4800" b="1" dirty="0">
                <a:solidFill>
                  <a:srgbClr val="262626"/>
                </a:solidFill>
              </a:rPr>
              <a:t>Bi-Variate Analysis</a:t>
            </a:r>
          </a:p>
        </p:txBody>
      </p:sp>
      <p:sp>
        <p:nvSpPr>
          <p:cNvPr id="3" name="Text Placeholder 2">
            <a:extLst>
              <a:ext uri="{FF2B5EF4-FFF2-40B4-BE49-F238E27FC236}">
                <a16:creationId xmlns:a16="http://schemas.microsoft.com/office/drawing/2014/main" id="{1044545E-83A6-4075-8723-2A41546367BE}"/>
              </a:ext>
            </a:extLst>
          </p:cNvPr>
          <p:cNvSpPr>
            <a:spLocks noGrp="1"/>
          </p:cNvSpPr>
          <p:nvPr>
            <p:ph type="body" idx="1"/>
          </p:nvPr>
        </p:nvSpPr>
        <p:spPr>
          <a:xfrm>
            <a:off x="614093" y="2377945"/>
            <a:ext cx="4190273" cy="2093417"/>
          </a:xfrm>
        </p:spPr>
        <p:txBody>
          <a:bodyPr vert="horz" lIns="91440" tIns="45720" rIns="91440" bIns="45720" rtlCol="0" anchor="t">
            <a:normAutofit fontScale="92500" lnSpcReduction="10000"/>
          </a:bodyPr>
          <a:lstStyle/>
          <a:p>
            <a:pPr algn="ctr">
              <a:spcBef>
                <a:spcPct val="20000"/>
              </a:spcBef>
            </a:pPr>
            <a:r>
              <a:rPr lang="en-US" sz="2100" kern="1200" cap="none" dirty="0">
                <a:solidFill>
                  <a:srgbClr val="000000"/>
                </a:solidFill>
                <a:effectLst/>
                <a:latin typeface="+mn-lt"/>
                <a:ea typeface="+mn-ea"/>
                <a:cs typeface="+mn-cs"/>
              </a:rPr>
              <a:t>We can see that when customers are contacted through telepho</a:t>
            </a:r>
            <a:r>
              <a:rPr lang="en-US" sz="2100" dirty="0">
                <a:solidFill>
                  <a:srgbClr val="000000"/>
                </a:solidFill>
              </a:rPr>
              <a:t>ne for a duration of less than 5 minutes the conversion rate is low.</a:t>
            </a:r>
          </a:p>
          <a:p>
            <a:pPr algn="ctr">
              <a:spcBef>
                <a:spcPct val="20000"/>
              </a:spcBef>
            </a:pPr>
            <a:r>
              <a:rPr lang="en-US" sz="2100" kern="1200" cap="none" dirty="0">
                <a:solidFill>
                  <a:srgbClr val="000000"/>
                </a:solidFill>
                <a:effectLst/>
                <a:latin typeface="+mn-lt"/>
                <a:ea typeface="+mn-ea"/>
                <a:cs typeface="+mn-cs"/>
              </a:rPr>
              <a:t>On the other hand, when contacted via cellular for more than 20minutes, the customer tends to opt the deposit.</a:t>
            </a:r>
          </a:p>
        </p:txBody>
      </p:sp>
      <p:pic>
        <p:nvPicPr>
          <p:cNvPr id="28" name="Content Placeholder 27" descr="Chart, bar chart&#10;&#10;Description automatically generated">
            <a:extLst>
              <a:ext uri="{FF2B5EF4-FFF2-40B4-BE49-F238E27FC236}">
                <a16:creationId xmlns:a16="http://schemas.microsoft.com/office/drawing/2014/main" id="{9DAF62D7-4B23-4BE5-8584-3F816E5F8199}"/>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4833862" y="1140821"/>
            <a:ext cx="6589364" cy="4365453"/>
          </a:xfrm>
          <a:prstGeom prst="rect">
            <a:avLst/>
          </a:prstGeom>
          <a:ln w="57150" cmpd="thickThin">
            <a:solidFill>
              <a:srgbClr val="7F7F7F"/>
            </a:solidFill>
            <a:miter lim="800000"/>
          </a:ln>
        </p:spPr>
      </p:pic>
    </p:spTree>
    <p:extLst>
      <p:ext uri="{BB962C8B-B14F-4D97-AF65-F5344CB8AC3E}">
        <p14:creationId xmlns:p14="http://schemas.microsoft.com/office/powerpoint/2010/main" val="740214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F8A285-6A42-48AB-A7B0-492877467CA3}"/>
              </a:ext>
            </a:extLst>
          </p:cNvPr>
          <p:cNvSpPr txBox="1"/>
          <p:nvPr/>
        </p:nvSpPr>
        <p:spPr>
          <a:xfrm>
            <a:off x="-2479145" y="-2081539"/>
            <a:ext cx="4958290" cy="5249334"/>
          </a:xfrm>
          <a:prstGeom prst="rect">
            <a:avLst/>
          </a:prstGeom>
        </p:spPr>
        <p:txBody>
          <a:bodyPr vert="horz" lIns="91440" tIns="45720" rIns="91440" bIns="45720" rtlCol="0" anchor="ctr">
            <a:normAutofit/>
          </a:bodyPr>
          <a:lstStyle/>
          <a:p>
            <a:pPr algn="r" defTabSz="914400">
              <a:lnSpc>
                <a:spcPct val="80000"/>
              </a:lnSpc>
              <a:spcBef>
                <a:spcPct val="0"/>
              </a:spcBef>
              <a:spcAft>
                <a:spcPts val="600"/>
              </a:spcAft>
            </a:pPr>
            <a:r>
              <a:rPr lang="en-US" sz="5000" cap="all" spc="100" dirty="0">
                <a:solidFill>
                  <a:schemeClr val="tx1">
                    <a:lumMod val="95000"/>
                    <a:lumOff val="5000"/>
                  </a:schemeClr>
                </a:solidFill>
                <a:latin typeface="+mj-lt"/>
                <a:ea typeface="+mj-ea"/>
                <a:cs typeface="+mj-cs"/>
              </a:rPr>
              <a:t>CHALLENGE</a:t>
            </a:r>
          </a:p>
        </p:txBody>
      </p:sp>
      <p:sp>
        <p:nvSpPr>
          <p:cNvPr id="7" name="TextBox 6">
            <a:extLst>
              <a:ext uri="{FF2B5EF4-FFF2-40B4-BE49-F238E27FC236}">
                <a16:creationId xmlns:a16="http://schemas.microsoft.com/office/drawing/2014/main" id="{011DD65C-CF40-4143-800D-6D79FA53EE44}"/>
              </a:ext>
            </a:extLst>
          </p:cNvPr>
          <p:cNvSpPr txBox="1"/>
          <p:nvPr/>
        </p:nvSpPr>
        <p:spPr>
          <a:xfrm>
            <a:off x="9540345" y="-2198272"/>
            <a:ext cx="5130800" cy="5249334"/>
          </a:xfrm>
          <a:prstGeom prst="rect">
            <a:avLst/>
          </a:prstGeom>
        </p:spPr>
        <p:txBody>
          <a:bodyPr vert="horz" lIns="45720" tIns="45720" rIns="45720" bIns="45720" rtlCol="0" anchor="ctr">
            <a:normAutofit/>
          </a:bodyPr>
          <a:lstStyle/>
          <a:p>
            <a:pPr defTabSz="914400">
              <a:lnSpc>
                <a:spcPct val="90000"/>
              </a:lnSpc>
              <a:spcAft>
                <a:spcPts val="600"/>
              </a:spcAft>
              <a:buClr>
                <a:schemeClr val="accent2"/>
              </a:buClr>
            </a:pPr>
            <a:r>
              <a:rPr lang="en-US" sz="5000" dirty="0">
                <a:latin typeface="+mj-lt"/>
              </a:rPr>
              <a:t>SOLUTION</a:t>
            </a:r>
          </a:p>
        </p:txBody>
      </p:sp>
      <p:pic>
        <p:nvPicPr>
          <p:cNvPr id="9" name="Graphic 8" descr="Rope Knot with solid fill">
            <a:extLst>
              <a:ext uri="{FF2B5EF4-FFF2-40B4-BE49-F238E27FC236}">
                <a16:creationId xmlns:a16="http://schemas.microsoft.com/office/drawing/2014/main" id="{56AA7CED-45FD-46A5-A02B-938A42A382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82929">
            <a:off x="5206056" y="-432742"/>
            <a:ext cx="1779887" cy="1779887"/>
          </a:xfrm>
          <a:prstGeom prst="rect">
            <a:avLst/>
          </a:prstGeom>
        </p:spPr>
      </p:pic>
      <p:sp>
        <p:nvSpPr>
          <p:cNvPr id="10" name="TextBox 9">
            <a:extLst>
              <a:ext uri="{FF2B5EF4-FFF2-40B4-BE49-F238E27FC236}">
                <a16:creationId xmlns:a16="http://schemas.microsoft.com/office/drawing/2014/main" id="{4D976E2E-38EF-404D-B7D0-EC482DE31C53}"/>
              </a:ext>
            </a:extLst>
          </p:cNvPr>
          <p:cNvSpPr txBox="1"/>
          <p:nvPr/>
        </p:nvSpPr>
        <p:spPr>
          <a:xfrm>
            <a:off x="359922" y="914401"/>
            <a:ext cx="5311303" cy="4985980"/>
          </a:xfrm>
          <a:prstGeom prst="rect">
            <a:avLst/>
          </a:prstGeom>
          <a:pattFill prst="pct5">
            <a:fgClr>
              <a:schemeClr val="accent1"/>
            </a:fgClr>
            <a:bgClr>
              <a:schemeClr val="bg1"/>
            </a:bgClr>
          </a:pattFill>
        </p:spPr>
        <p:txBody>
          <a:bodyPr wrap="square" rtlCol="0">
            <a:spAutoFit/>
          </a:bodyPr>
          <a:lstStyle/>
          <a:p>
            <a:pPr algn="just">
              <a:lnSpc>
                <a:spcPct val="150000"/>
              </a:lnSpc>
            </a:pPr>
            <a:r>
              <a:rPr lang="en-IN" sz="3600" dirty="0">
                <a:ea typeface="Times New Roman" panose="02020603050405020304" pitchFamily="18" charset="0"/>
              </a:rPr>
              <a:t>I</a:t>
            </a:r>
            <a:r>
              <a:rPr lang="en-IN" sz="2000" dirty="0">
                <a:effectLst/>
                <a:ea typeface="Times New Roman" panose="02020603050405020304" pitchFamily="18" charset="0"/>
              </a:rPr>
              <a:t>t is a </a:t>
            </a:r>
            <a:r>
              <a:rPr lang="en-IN" sz="2800" b="1" dirty="0">
                <a:effectLst/>
                <a:ea typeface="Times New Roman" panose="02020603050405020304" pitchFamily="18" charset="0"/>
              </a:rPr>
              <a:t>challenge</a:t>
            </a:r>
            <a:r>
              <a:rPr lang="en-IN" sz="2000" dirty="0">
                <a:effectLst/>
                <a:ea typeface="Times New Roman" panose="02020603050405020304" pitchFamily="18" charset="0"/>
              </a:rPr>
              <a:t> for </a:t>
            </a:r>
            <a:r>
              <a:rPr lang="en-IN" sz="2000" dirty="0">
                <a:ea typeface="Times New Roman" panose="02020603050405020304" pitchFamily="18" charset="0"/>
              </a:rPr>
              <a:t>b</a:t>
            </a:r>
            <a:r>
              <a:rPr lang="en-IN" sz="2000" dirty="0">
                <a:effectLst/>
                <a:ea typeface="Times New Roman" panose="02020603050405020304" pitchFamily="18" charset="0"/>
              </a:rPr>
              <a:t>ank </a:t>
            </a:r>
            <a:r>
              <a:rPr lang="en-IN" sz="2000" dirty="0">
                <a:ea typeface="Times New Roman" panose="02020603050405020304" pitchFamily="18" charset="0"/>
              </a:rPr>
              <a:t>of</a:t>
            </a:r>
            <a:r>
              <a:rPr lang="en-IN" sz="2000" dirty="0">
                <a:effectLst/>
                <a:ea typeface="Times New Roman" panose="02020603050405020304" pitchFamily="18" charset="0"/>
              </a:rPr>
              <a:t>ficials to target right people for a successful campaign. </a:t>
            </a:r>
          </a:p>
          <a:p>
            <a:pPr algn="just">
              <a:lnSpc>
                <a:spcPct val="150000"/>
              </a:lnSpc>
            </a:pPr>
            <a:r>
              <a:rPr lang="en-IN" sz="2000" dirty="0">
                <a:effectLst/>
                <a:ea typeface="Times New Roman" panose="02020603050405020304" pitchFamily="18" charset="0"/>
              </a:rPr>
              <a:t>The marketing team must analyse various details like profession, income, age, education including the possibility of any existing loans, credit history etc will give economic status of the customer and hence helps in understanding whether the person is capable of depositing money into term-deposit scheme of the bank. </a:t>
            </a:r>
            <a:endParaRPr lang="en-US" sz="2000" dirty="0">
              <a:effectLst/>
              <a:ea typeface="Calibri" panose="020F0502020204030204" pitchFamily="34" charset="0"/>
            </a:endParaRPr>
          </a:p>
          <a:p>
            <a:endParaRPr lang="en-US" sz="2400" dirty="0"/>
          </a:p>
        </p:txBody>
      </p:sp>
      <p:sp>
        <p:nvSpPr>
          <p:cNvPr id="16" name="TextBox 15">
            <a:extLst>
              <a:ext uri="{FF2B5EF4-FFF2-40B4-BE49-F238E27FC236}">
                <a16:creationId xmlns:a16="http://schemas.microsoft.com/office/drawing/2014/main" id="{8DDC9476-BAF2-420E-A589-7A323F263C31}"/>
              </a:ext>
            </a:extLst>
          </p:cNvPr>
          <p:cNvSpPr txBox="1"/>
          <p:nvPr/>
        </p:nvSpPr>
        <p:spPr>
          <a:xfrm>
            <a:off x="6371617" y="1118681"/>
            <a:ext cx="5564221" cy="1138773"/>
          </a:xfrm>
          <a:prstGeom prst="rect">
            <a:avLst/>
          </a:prstGeom>
          <a:noFill/>
        </p:spPr>
        <p:txBody>
          <a:bodyPr wrap="square" rtlCol="0">
            <a:spAutoFit/>
          </a:bodyPr>
          <a:lstStyle/>
          <a:p>
            <a:r>
              <a:rPr lang="en-US" sz="2000" dirty="0"/>
              <a:t>A </a:t>
            </a:r>
            <a:r>
              <a:rPr lang="en-US" sz="2800" b="1" dirty="0"/>
              <a:t>P</a:t>
            </a:r>
            <a:r>
              <a:rPr lang="en-US" sz="2000" dirty="0"/>
              <a:t>redictive </a:t>
            </a:r>
            <a:r>
              <a:rPr lang="en-US" sz="2800" b="1" dirty="0"/>
              <a:t>M</a:t>
            </a:r>
            <a:r>
              <a:rPr lang="en-US" sz="2000" dirty="0"/>
              <a:t>odel for classifying data can be built, to efficiently analyze the data and ascertain the right target audience</a:t>
            </a:r>
          </a:p>
        </p:txBody>
      </p:sp>
      <p:pic>
        <p:nvPicPr>
          <p:cNvPr id="23" name="Graphic 22" descr="A flying paper airplane">
            <a:extLst>
              <a:ext uri="{FF2B5EF4-FFF2-40B4-BE49-F238E27FC236}">
                <a16:creationId xmlns:a16="http://schemas.microsoft.com/office/drawing/2014/main" id="{DB885F89-5D60-4ECD-A0BD-FDF411E19C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94025">
            <a:off x="1878007" y="4204751"/>
            <a:ext cx="3477695" cy="3477695"/>
          </a:xfrm>
          <a:prstGeom prst="rect">
            <a:avLst/>
          </a:prstGeom>
          <a:effectLst>
            <a:outerShdw blurRad="50800" dist="38100" dir="8100000" algn="tr" rotWithShape="0">
              <a:prstClr val="black">
                <a:alpha val="40000"/>
              </a:prstClr>
            </a:outerShdw>
          </a:effectLst>
          <a:scene3d>
            <a:camera prst="orthographicFront"/>
            <a:lightRig rig="threePt" dir="t"/>
          </a:scene3d>
          <a:sp3d>
            <a:bevelT w="152400" h="50800" prst="softRound"/>
          </a:sp3d>
        </p:spPr>
      </p:pic>
      <p:pic>
        <p:nvPicPr>
          <p:cNvPr id="27" name="Picture 26" descr="Diagram&#10;&#10;Description automatically generated">
            <a:extLst>
              <a:ext uri="{FF2B5EF4-FFF2-40B4-BE49-F238E27FC236}">
                <a16:creationId xmlns:a16="http://schemas.microsoft.com/office/drawing/2014/main" id="{6D28BAFD-C450-4773-95FC-35033DD85EBF}"/>
              </a:ext>
            </a:extLst>
          </p:cNvPr>
          <p:cNvPicPr>
            <a:picLocks noChangeAspect="1"/>
          </p:cNvPicPr>
          <p:nvPr/>
        </p:nvPicPr>
        <p:blipFill rotWithShape="1">
          <a:blip r:embed="rId6"/>
          <a:srcRect b="8148"/>
          <a:stretch/>
        </p:blipFill>
        <p:spPr>
          <a:xfrm>
            <a:off x="6873787" y="2372572"/>
            <a:ext cx="4481318" cy="4485428"/>
          </a:xfrm>
          <a:prstGeom prst="ellipse">
            <a:avLst/>
          </a:prstGeom>
          <a:ln>
            <a:solidFill>
              <a:schemeClr val="accent5">
                <a:lumMod val="60000"/>
                <a:lumOff val="40000"/>
              </a:schemeClr>
            </a:solidFill>
          </a:ln>
          <a:effectLst>
            <a:softEdge rad="112500"/>
          </a:effectLst>
        </p:spPr>
      </p:pic>
    </p:spTree>
    <p:extLst>
      <p:ext uri="{BB962C8B-B14F-4D97-AF65-F5344CB8AC3E}">
        <p14:creationId xmlns:p14="http://schemas.microsoft.com/office/powerpoint/2010/main" val="267262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1000" fill="hold"/>
                                        <p:tgtEl>
                                          <p:spTgt spid="23"/>
                                        </p:tgtEl>
                                        <p:attrNameLst>
                                          <p:attrName>ppt_w</p:attrName>
                                        </p:attrNameLst>
                                      </p:cBhvr>
                                      <p:tavLst>
                                        <p:tav tm="0">
                                          <p:val>
                                            <p:fltVal val="0"/>
                                          </p:val>
                                        </p:tav>
                                        <p:tav tm="100000">
                                          <p:val>
                                            <p:strVal val="#ppt_w"/>
                                          </p:val>
                                        </p:tav>
                                      </p:tavLst>
                                    </p:anim>
                                    <p:anim calcmode="lin" valueType="num">
                                      <p:cBhvr>
                                        <p:cTn id="17" dur="1000" fill="hold"/>
                                        <p:tgtEl>
                                          <p:spTgt spid="23"/>
                                        </p:tgtEl>
                                        <p:attrNameLst>
                                          <p:attrName>ppt_h</p:attrName>
                                        </p:attrNameLst>
                                      </p:cBhvr>
                                      <p:tavLst>
                                        <p:tav tm="0">
                                          <p:val>
                                            <p:fltVal val="0"/>
                                          </p:val>
                                        </p:tav>
                                        <p:tav tm="100000">
                                          <p:val>
                                            <p:strVal val="#ppt_h"/>
                                          </p:val>
                                        </p:tav>
                                      </p:tavLst>
                                    </p:anim>
                                    <p:anim calcmode="lin" valueType="num">
                                      <p:cBhvr>
                                        <p:cTn id="18" dur="1000" fill="hold"/>
                                        <p:tgtEl>
                                          <p:spTgt spid="23"/>
                                        </p:tgtEl>
                                        <p:attrNameLst>
                                          <p:attrName>style.rotation</p:attrName>
                                        </p:attrNameLst>
                                      </p:cBhvr>
                                      <p:tavLst>
                                        <p:tav tm="0">
                                          <p:val>
                                            <p:fltVal val="90"/>
                                          </p:val>
                                        </p:tav>
                                        <p:tav tm="100000">
                                          <p:val>
                                            <p:fltVal val="0"/>
                                          </p:val>
                                        </p:tav>
                                      </p:tavLst>
                                    </p:anim>
                                    <p:animEffect transition="in" filter="fade">
                                      <p:cBhvr>
                                        <p:cTn id="19" dur="10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6552-65FD-41C1-904A-71FDE274CD38}"/>
              </a:ext>
            </a:extLst>
          </p:cNvPr>
          <p:cNvSpPr>
            <a:spLocks noGrp="1"/>
          </p:cNvSpPr>
          <p:nvPr>
            <p:ph type="title"/>
          </p:nvPr>
        </p:nvSpPr>
        <p:spPr>
          <a:xfrm>
            <a:off x="1021407" y="582619"/>
            <a:ext cx="9601196" cy="1303867"/>
          </a:xfrm>
        </p:spPr>
        <p:txBody>
          <a:bodyPr/>
          <a:lstStyle/>
          <a:p>
            <a:r>
              <a:rPr lang="en-US" b="1" dirty="0">
                <a:solidFill>
                  <a:schemeClr val="tx1"/>
                </a:solidFill>
              </a:rPr>
              <a:t>Multivariate Analysis</a:t>
            </a:r>
          </a:p>
        </p:txBody>
      </p:sp>
      <p:sp>
        <p:nvSpPr>
          <p:cNvPr id="3" name="Text Placeholder 2">
            <a:extLst>
              <a:ext uri="{FF2B5EF4-FFF2-40B4-BE49-F238E27FC236}">
                <a16:creationId xmlns:a16="http://schemas.microsoft.com/office/drawing/2014/main" id="{42C0F541-C927-469A-B971-1ECE02D91833}"/>
              </a:ext>
            </a:extLst>
          </p:cNvPr>
          <p:cNvSpPr>
            <a:spLocks noGrp="1"/>
          </p:cNvSpPr>
          <p:nvPr>
            <p:ph type="body" idx="1"/>
          </p:nvPr>
        </p:nvSpPr>
        <p:spPr>
          <a:xfrm>
            <a:off x="1833399" y="1733642"/>
            <a:ext cx="2261804" cy="736282"/>
          </a:xfrm>
        </p:spPr>
        <p:txBody>
          <a:bodyPr>
            <a:normAutofit/>
          </a:bodyPr>
          <a:lstStyle/>
          <a:p>
            <a:pPr algn="ctr"/>
            <a:r>
              <a:rPr lang="en-US" sz="2000" b="1" cap="none" dirty="0">
                <a:solidFill>
                  <a:schemeClr val="tx1"/>
                </a:solidFill>
              </a:rPr>
              <a:t>Density plot for marital status - age</a:t>
            </a:r>
          </a:p>
        </p:txBody>
      </p:sp>
      <p:pic>
        <p:nvPicPr>
          <p:cNvPr id="8" name="Content Placeholder 7" descr="Graphical user interface, application&#10;&#10;Description automatically generated">
            <a:extLst>
              <a:ext uri="{FF2B5EF4-FFF2-40B4-BE49-F238E27FC236}">
                <a16:creationId xmlns:a16="http://schemas.microsoft.com/office/drawing/2014/main" id="{403BC863-1BAE-4867-8EE6-C7B7CB6A38D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5772" t="17262" r="42953" b="12673"/>
          <a:stretch/>
        </p:blipFill>
        <p:spPr>
          <a:xfrm>
            <a:off x="808667" y="2413035"/>
            <a:ext cx="4311267" cy="4002031"/>
          </a:xfrm>
        </p:spPr>
      </p:pic>
      <p:sp>
        <p:nvSpPr>
          <p:cNvPr id="5" name="Text Placeholder 4">
            <a:extLst>
              <a:ext uri="{FF2B5EF4-FFF2-40B4-BE49-F238E27FC236}">
                <a16:creationId xmlns:a16="http://schemas.microsoft.com/office/drawing/2014/main" id="{C0FF6374-1286-4D61-A49E-50CF526CB627}"/>
              </a:ext>
            </a:extLst>
          </p:cNvPr>
          <p:cNvSpPr>
            <a:spLocks noGrp="1"/>
          </p:cNvSpPr>
          <p:nvPr>
            <p:ph type="body" sz="quarter" idx="3"/>
          </p:nvPr>
        </p:nvSpPr>
        <p:spPr>
          <a:xfrm>
            <a:off x="6813012" y="1792693"/>
            <a:ext cx="3394952" cy="646331"/>
          </a:xfrm>
        </p:spPr>
        <p:txBody>
          <a:bodyPr>
            <a:normAutofit/>
          </a:bodyPr>
          <a:lstStyle/>
          <a:p>
            <a:r>
              <a:rPr lang="en-US" sz="2000" b="1" cap="none" dirty="0">
                <a:solidFill>
                  <a:schemeClr val="tx1"/>
                </a:solidFill>
              </a:rPr>
              <a:t>Scatter plot for duration-age</a:t>
            </a:r>
          </a:p>
        </p:txBody>
      </p:sp>
      <p:pic>
        <p:nvPicPr>
          <p:cNvPr id="10" name="Content Placeholder 9" descr="Graphical user interface, application, scatter chart&#10;&#10;Description automatically generated">
            <a:extLst>
              <a:ext uri="{FF2B5EF4-FFF2-40B4-BE49-F238E27FC236}">
                <a16:creationId xmlns:a16="http://schemas.microsoft.com/office/drawing/2014/main" id="{E62430C2-64D9-4AF1-ADBF-58BA4885C641}"/>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5882" t="25775" r="24182" b="35866"/>
          <a:stretch/>
        </p:blipFill>
        <p:spPr>
          <a:xfrm>
            <a:off x="5358787" y="2832492"/>
            <a:ext cx="6344824" cy="2430279"/>
          </a:xfrm>
        </p:spPr>
      </p:pic>
      <p:pic>
        <p:nvPicPr>
          <p:cNvPr id="11" name="Graphic 10" descr="Bar chart with solid fill">
            <a:extLst>
              <a:ext uri="{FF2B5EF4-FFF2-40B4-BE49-F238E27FC236}">
                <a16:creationId xmlns:a16="http://schemas.microsoft.com/office/drawing/2014/main" id="{55D26196-ACDA-46CA-BBA3-B722781FC9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07964" y="492374"/>
            <a:ext cx="1495647" cy="1495647"/>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15B92D05-2EA5-475C-978C-1520DEF265AE}"/>
              </a:ext>
            </a:extLst>
          </p:cNvPr>
          <p:cNvSpPr txBox="1"/>
          <p:nvPr/>
        </p:nvSpPr>
        <p:spPr>
          <a:xfrm>
            <a:off x="7729979" y="2924397"/>
            <a:ext cx="999241" cy="369332"/>
          </a:xfrm>
          <a:prstGeom prst="rect">
            <a:avLst/>
          </a:prstGeom>
          <a:noFill/>
        </p:spPr>
        <p:txBody>
          <a:bodyPr wrap="square" rtlCol="0">
            <a:spAutoFit/>
          </a:bodyPr>
          <a:lstStyle/>
          <a:p>
            <a:r>
              <a:rPr lang="en-US" dirty="0"/>
              <a:t>yes</a:t>
            </a:r>
          </a:p>
        </p:txBody>
      </p:sp>
      <p:sp>
        <p:nvSpPr>
          <p:cNvPr id="14" name="TextBox 13">
            <a:extLst>
              <a:ext uri="{FF2B5EF4-FFF2-40B4-BE49-F238E27FC236}">
                <a16:creationId xmlns:a16="http://schemas.microsoft.com/office/drawing/2014/main" id="{86331B17-471F-491C-B3F4-AA09621AB252}"/>
              </a:ext>
            </a:extLst>
          </p:cNvPr>
          <p:cNvSpPr txBox="1"/>
          <p:nvPr/>
        </p:nvSpPr>
        <p:spPr>
          <a:xfrm>
            <a:off x="10933482" y="2934027"/>
            <a:ext cx="999241" cy="369332"/>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34145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49C4-D11A-40BC-BA5A-3C6469690668}"/>
              </a:ext>
            </a:extLst>
          </p:cNvPr>
          <p:cNvSpPr>
            <a:spLocks noGrp="1"/>
          </p:cNvSpPr>
          <p:nvPr>
            <p:ph type="title"/>
          </p:nvPr>
        </p:nvSpPr>
        <p:spPr>
          <a:xfrm>
            <a:off x="444306" y="479209"/>
            <a:ext cx="9601196" cy="1303867"/>
          </a:xfrm>
        </p:spPr>
        <p:txBody>
          <a:bodyPr/>
          <a:lstStyle/>
          <a:p>
            <a:r>
              <a:rPr lang="en-US" b="1" dirty="0">
                <a:solidFill>
                  <a:schemeClr val="tx1"/>
                </a:solidFill>
              </a:rPr>
              <a:t>Task 2.3 </a:t>
            </a:r>
            <a:r>
              <a:rPr lang="en-US" dirty="0">
                <a:solidFill>
                  <a:schemeClr val="tx1"/>
                </a:solidFill>
              </a:rPr>
              <a:t>– Visualization using Power-BI</a:t>
            </a:r>
          </a:p>
        </p:txBody>
      </p:sp>
      <p:sp>
        <p:nvSpPr>
          <p:cNvPr id="3" name="Text Placeholder 2">
            <a:extLst>
              <a:ext uri="{FF2B5EF4-FFF2-40B4-BE49-F238E27FC236}">
                <a16:creationId xmlns:a16="http://schemas.microsoft.com/office/drawing/2014/main" id="{8BD2B0F6-8E5E-4090-A18F-FF0CB4314A39}"/>
              </a:ext>
            </a:extLst>
          </p:cNvPr>
          <p:cNvSpPr>
            <a:spLocks noGrp="1"/>
          </p:cNvSpPr>
          <p:nvPr>
            <p:ph type="body" idx="1"/>
          </p:nvPr>
        </p:nvSpPr>
        <p:spPr>
          <a:xfrm>
            <a:off x="400356" y="1996254"/>
            <a:ext cx="3746569" cy="736282"/>
          </a:xfrm>
        </p:spPr>
        <p:txBody>
          <a:bodyPr>
            <a:normAutofit fontScale="92500" lnSpcReduction="20000"/>
          </a:bodyPr>
          <a:lstStyle/>
          <a:p>
            <a:pPr algn="ctr"/>
            <a:r>
              <a:rPr lang="en-US" sz="2000" b="1" cap="none" dirty="0">
                <a:solidFill>
                  <a:schemeClr val="tx1"/>
                </a:solidFill>
              </a:rPr>
              <a:t>Monthly Response</a:t>
            </a:r>
          </a:p>
          <a:p>
            <a:pPr algn="ctr"/>
            <a:r>
              <a:rPr lang="en-US" sz="2000" b="1" cap="none" dirty="0">
                <a:solidFill>
                  <a:schemeClr val="tx1"/>
                </a:solidFill>
              </a:rPr>
              <a:t> analysis</a:t>
            </a:r>
          </a:p>
        </p:txBody>
      </p:sp>
      <p:pic>
        <p:nvPicPr>
          <p:cNvPr id="8" name="Content Placeholder 7" descr="Graphical user interface&#10;&#10;Description automatically generated with medium confidence">
            <a:extLst>
              <a:ext uri="{FF2B5EF4-FFF2-40B4-BE49-F238E27FC236}">
                <a16:creationId xmlns:a16="http://schemas.microsoft.com/office/drawing/2014/main" id="{7F34A805-F5D8-4D3A-AD1A-043813F16B5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079" t="24054" r="53305" b="37817"/>
          <a:stretch/>
        </p:blipFill>
        <p:spPr>
          <a:xfrm>
            <a:off x="43248" y="2793682"/>
            <a:ext cx="4460787" cy="2172415"/>
          </a:xfrm>
        </p:spPr>
      </p:pic>
      <p:sp>
        <p:nvSpPr>
          <p:cNvPr id="5" name="Text Placeholder 4">
            <a:extLst>
              <a:ext uri="{FF2B5EF4-FFF2-40B4-BE49-F238E27FC236}">
                <a16:creationId xmlns:a16="http://schemas.microsoft.com/office/drawing/2014/main" id="{01554128-2C50-4E44-9B18-50077C8DDE4A}"/>
              </a:ext>
            </a:extLst>
          </p:cNvPr>
          <p:cNvSpPr>
            <a:spLocks noGrp="1"/>
          </p:cNvSpPr>
          <p:nvPr>
            <p:ph type="body" sz="quarter" idx="3"/>
          </p:nvPr>
        </p:nvSpPr>
        <p:spPr>
          <a:xfrm>
            <a:off x="4722829" y="1979675"/>
            <a:ext cx="2978870" cy="736282"/>
          </a:xfrm>
        </p:spPr>
        <p:txBody>
          <a:bodyPr>
            <a:normAutofit fontScale="92500" lnSpcReduction="20000"/>
          </a:bodyPr>
          <a:lstStyle/>
          <a:p>
            <a:pPr algn="ctr"/>
            <a:r>
              <a:rPr lang="en-US" sz="2000" b="1" cap="none" dirty="0">
                <a:solidFill>
                  <a:schemeClr val="tx1"/>
                </a:solidFill>
              </a:rPr>
              <a:t>Bar plot for Response target and </a:t>
            </a:r>
            <a:r>
              <a:rPr lang="en-US" sz="2000" b="1" dirty="0">
                <a:solidFill>
                  <a:schemeClr val="tx1"/>
                </a:solidFill>
              </a:rPr>
              <a:t>Job</a:t>
            </a:r>
            <a:endParaRPr lang="en-US" b="1" cap="none" dirty="0">
              <a:solidFill>
                <a:schemeClr val="tx1"/>
              </a:solidFill>
            </a:endParaRPr>
          </a:p>
        </p:txBody>
      </p:sp>
      <p:pic>
        <p:nvPicPr>
          <p:cNvPr id="10" name="Content Placeholder 9" descr="A screenshot of a computer&#10;&#10;Description automatically generated">
            <a:extLst>
              <a:ext uri="{FF2B5EF4-FFF2-40B4-BE49-F238E27FC236}">
                <a16:creationId xmlns:a16="http://schemas.microsoft.com/office/drawing/2014/main" id="{6A9B3EEF-446B-45FB-AD0B-0D9F619C2014}"/>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559" t="27195" r="43893" b="33025"/>
          <a:stretch/>
        </p:blipFill>
        <p:spPr>
          <a:xfrm>
            <a:off x="4559644" y="2733910"/>
            <a:ext cx="3805880" cy="2232187"/>
          </a:xfrm>
        </p:spPr>
      </p:pic>
      <p:pic>
        <p:nvPicPr>
          <p:cNvPr id="12" name="Picture 11" descr="Graphical user interface, application&#10;&#10;Description automatically generated with medium confidence">
            <a:extLst>
              <a:ext uri="{FF2B5EF4-FFF2-40B4-BE49-F238E27FC236}">
                <a16:creationId xmlns:a16="http://schemas.microsoft.com/office/drawing/2014/main" id="{329326BB-97B5-4810-96C0-55322580632B}"/>
              </a:ext>
            </a:extLst>
          </p:cNvPr>
          <p:cNvPicPr>
            <a:picLocks noChangeAspect="1"/>
          </p:cNvPicPr>
          <p:nvPr/>
        </p:nvPicPr>
        <p:blipFill rotWithShape="1">
          <a:blip r:embed="rId4">
            <a:extLst>
              <a:ext uri="{28A0092B-C50C-407E-A947-70E740481C1C}">
                <a14:useLocalDpi xmlns:a14="http://schemas.microsoft.com/office/drawing/2010/main" val="0"/>
              </a:ext>
            </a:extLst>
          </a:blip>
          <a:srcRect l="5270" t="25333" r="50000" b="35315"/>
          <a:stretch/>
        </p:blipFill>
        <p:spPr>
          <a:xfrm>
            <a:off x="8365524" y="2793682"/>
            <a:ext cx="3826475" cy="1837508"/>
          </a:xfrm>
          <a:prstGeom prst="rect">
            <a:avLst/>
          </a:prstGeom>
        </p:spPr>
      </p:pic>
      <p:sp>
        <p:nvSpPr>
          <p:cNvPr id="13" name="TextBox 12">
            <a:extLst>
              <a:ext uri="{FF2B5EF4-FFF2-40B4-BE49-F238E27FC236}">
                <a16:creationId xmlns:a16="http://schemas.microsoft.com/office/drawing/2014/main" id="{892D5DF8-0A9C-4BF2-907D-D8F090742D4F}"/>
              </a:ext>
            </a:extLst>
          </p:cNvPr>
          <p:cNvSpPr txBox="1"/>
          <p:nvPr/>
        </p:nvSpPr>
        <p:spPr>
          <a:xfrm>
            <a:off x="8647483" y="2024650"/>
            <a:ext cx="2804982" cy="707886"/>
          </a:xfrm>
          <a:prstGeom prst="rect">
            <a:avLst/>
          </a:prstGeom>
          <a:noFill/>
        </p:spPr>
        <p:txBody>
          <a:bodyPr wrap="square" rtlCol="0">
            <a:spAutoFit/>
          </a:bodyPr>
          <a:lstStyle/>
          <a:p>
            <a:pPr algn="ctr"/>
            <a:r>
              <a:rPr lang="en-US" sz="2000" b="1" dirty="0"/>
              <a:t>Bar plot for Response target and Age</a:t>
            </a:r>
          </a:p>
        </p:txBody>
      </p:sp>
      <p:sp>
        <p:nvSpPr>
          <p:cNvPr id="14" name="TextBox 13">
            <a:extLst>
              <a:ext uri="{FF2B5EF4-FFF2-40B4-BE49-F238E27FC236}">
                <a16:creationId xmlns:a16="http://schemas.microsoft.com/office/drawing/2014/main" id="{9921619B-B7E7-4714-A584-05C0B9E16152}"/>
              </a:ext>
            </a:extLst>
          </p:cNvPr>
          <p:cNvSpPr txBox="1"/>
          <p:nvPr/>
        </p:nvSpPr>
        <p:spPr>
          <a:xfrm>
            <a:off x="8559291" y="4690962"/>
            <a:ext cx="3088888" cy="1323439"/>
          </a:xfrm>
          <a:prstGeom prst="rect">
            <a:avLst/>
          </a:prstGeom>
          <a:noFill/>
        </p:spPr>
        <p:txBody>
          <a:bodyPr wrap="square" rtlCol="0">
            <a:spAutoFit/>
          </a:bodyPr>
          <a:lstStyle/>
          <a:p>
            <a:r>
              <a:rPr lang="en-US" sz="1600" b="0" i="0" dirty="0">
                <a:effectLst/>
                <a:latin typeface="Times New Roman" panose="02020603050405020304" pitchFamily="18" charset="0"/>
              </a:rPr>
              <a:t>People with the age from 24 to 36 tend to respond positively for the campaign. This group needs to be more focused as there more customers in that age group.</a:t>
            </a:r>
            <a:endParaRPr lang="en-US" sz="1600" dirty="0"/>
          </a:p>
        </p:txBody>
      </p:sp>
      <p:sp>
        <p:nvSpPr>
          <p:cNvPr id="15" name="TextBox 14">
            <a:extLst>
              <a:ext uri="{FF2B5EF4-FFF2-40B4-BE49-F238E27FC236}">
                <a16:creationId xmlns:a16="http://schemas.microsoft.com/office/drawing/2014/main" id="{E4E28F82-9D90-4815-B5D6-555498F4A616}"/>
              </a:ext>
            </a:extLst>
          </p:cNvPr>
          <p:cNvSpPr txBox="1"/>
          <p:nvPr/>
        </p:nvSpPr>
        <p:spPr>
          <a:xfrm>
            <a:off x="4867833" y="5029515"/>
            <a:ext cx="3327661" cy="584775"/>
          </a:xfrm>
          <a:prstGeom prst="rect">
            <a:avLst/>
          </a:prstGeom>
          <a:noFill/>
        </p:spPr>
        <p:txBody>
          <a:bodyPr wrap="square" rtlCol="0">
            <a:spAutoFit/>
          </a:bodyPr>
          <a:lstStyle/>
          <a:p>
            <a:r>
              <a:rPr lang="en-US" sz="1600" b="0" i="0" dirty="0">
                <a:effectLst/>
                <a:latin typeface="Times New Roman" panose="02020603050405020304" pitchFamily="18" charset="0"/>
              </a:rPr>
              <a:t>Customers of job Admin respond positively for the campaign.</a:t>
            </a:r>
            <a:endParaRPr lang="en-US" sz="1600" dirty="0"/>
          </a:p>
        </p:txBody>
      </p:sp>
      <p:sp>
        <p:nvSpPr>
          <p:cNvPr id="16" name="TextBox 15">
            <a:extLst>
              <a:ext uri="{FF2B5EF4-FFF2-40B4-BE49-F238E27FC236}">
                <a16:creationId xmlns:a16="http://schemas.microsoft.com/office/drawing/2014/main" id="{B834044C-7A70-4FC0-BDE3-ED67C01DC8B5}"/>
              </a:ext>
            </a:extLst>
          </p:cNvPr>
          <p:cNvSpPr txBox="1"/>
          <p:nvPr/>
        </p:nvSpPr>
        <p:spPr>
          <a:xfrm>
            <a:off x="543821" y="5158290"/>
            <a:ext cx="3459637" cy="338554"/>
          </a:xfrm>
          <a:prstGeom prst="rect">
            <a:avLst/>
          </a:prstGeom>
          <a:noFill/>
        </p:spPr>
        <p:txBody>
          <a:bodyPr wrap="square" rtlCol="0">
            <a:spAutoFit/>
          </a:bodyPr>
          <a:lstStyle/>
          <a:p>
            <a:r>
              <a:rPr lang="en-US" sz="1600" b="0" i="0" dirty="0">
                <a:effectLst/>
                <a:latin typeface="Times New Roman" panose="02020603050405020304" pitchFamily="18" charset="0"/>
              </a:rPr>
              <a:t>The highest response month is May.</a:t>
            </a:r>
            <a:endParaRPr lang="en-US" sz="1600" dirty="0"/>
          </a:p>
        </p:txBody>
      </p:sp>
      <p:pic>
        <p:nvPicPr>
          <p:cNvPr id="19" name="Graphic 18" descr="Bar chart with solid fill">
            <a:extLst>
              <a:ext uri="{FF2B5EF4-FFF2-40B4-BE49-F238E27FC236}">
                <a16:creationId xmlns:a16="http://schemas.microsoft.com/office/drawing/2014/main" id="{6C0D4283-B90C-4A4D-BC1B-1D3252266B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22103" y="500607"/>
            <a:ext cx="1495647" cy="14956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3714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E95120-AF03-4548-B72F-D2D9CD211CB0}"/>
              </a:ext>
            </a:extLst>
          </p:cNvPr>
          <p:cNvSpPr>
            <a:spLocks noGrp="1"/>
          </p:cNvSpPr>
          <p:nvPr>
            <p:ph type="body" idx="1"/>
          </p:nvPr>
        </p:nvSpPr>
        <p:spPr>
          <a:xfrm>
            <a:off x="7781089" y="2451943"/>
            <a:ext cx="3774149" cy="789087"/>
          </a:xfrm>
        </p:spPr>
        <p:txBody>
          <a:bodyPr>
            <a:normAutofit fontScale="85000" lnSpcReduction="20000"/>
          </a:bodyPr>
          <a:lstStyle/>
          <a:p>
            <a:pPr algn="ctr"/>
            <a:r>
              <a:rPr lang="en-US" b="1" cap="none" dirty="0">
                <a:solidFill>
                  <a:schemeClr val="tx1"/>
                </a:solidFill>
              </a:rPr>
              <a:t>Pie Chart for Response target and Days of Week</a:t>
            </a:r>
          </a:p>
          <a:p>
            <a:endParaRPr lang="en-US" dirty="0">
              <a:solidFill>
                <a:schemeClr val="tx1"/>
              </a:solidFill>
            </a:endParaRPr>
          </a:p>
        </p:txBody>
      </p:sp>
      <p:pic>
        <p:nvPicPr>
          <p:cNvPr id="8" name="Content Placeholder 7" descr="Graphical user interface, application&#10;&#10;Description automatically generated">
            <a:extLst>
              <a:ext uri="{FF2B5EF4-FFF2-40B4-BE49-F238E27FC236}">
                <a16:creationId xmlns:a16="http://schemas.microsoft.com/office/drawing/2014/main" id="{EA634864-BE91-458B-87CE-E7B00FADC3E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70" t="20688" r="65742" b="32362"/>
          <a:stretch/>
        </p:blipFill>
        <p:spPr>
          <a:xfrm>
            <a:off x="358219" y="2846487"/>
            <a:ext cx="3252247" cy="2727693"/>
          </a:xfrm>
        </p:spPr>
      </p:pic>
      <p:sp>
        <p:nvSpPr>
          <p:cNvPr id="5" name="Text Placeholder 4">
            <a:extLst>
              <a:ext uri="{FF2B5EF4-FFF2-40B4-BE49-F238E27FC236}">
                <a16:creationId xmlns:a16="http://schemas.microsoft.com/office/drawing/2014/main" id="{C086F4AE-524E-4C14-BE41-93B96F472F5A}"/>
              </a:ext>
            </a:extLst>
          </p:cNvPr>
          <p:cNvSpPr>
            <a:spLocks noGrp="1"/>
          </p:cNvSpPr>
          <p:nvPr>
            <p:ph type="body" sz="quarter" idx="3"/>
          </p:nvPr>
        </p:nvSpPr>
        <p:spPr>
          <a:xfrm>
            <a:off x="456462" y="2037219"/>
            <a:ext cx="6804129" cy="736282"/>
          </a:xfrm>
        </p:spPr>
        <p:txBody>
          <a:bodyPr>
            <a:normAutofit fontScale="85000" lnSpcReduction="20000"/>
          </a:bodyPr>
          <a:lstStyle/>
          <a:p>
            <a:pPr algn="ctr"/>
            <a:r>
              <a:rPr lang="en-US" b="1" cap="none" dirty="0">
                <a:solidFill>
                  <a:schemeClr val="tx1"/>
                </a:solidFill>
              </a:rPr>
              <a:t>Sunburst and Donut chart for the right mode to contact the customers</a:t>
            </a:r>
          </a:p>
        </p:txBody>
      </p:sp>
      <p:pic>
        <p:nvPicPr>
          <p:cNvPr id="10" name="Content Placeholder 9" descr="Graphical user interface, application&#10;&#10;Description automatically generated">
            <a:extLst>
              <a:ext uri="{FF2B5EF4-FFF2-40B4-BE49-F238E27FC236}">
                <a16:creationId xmlns:a16="http://schemas.microsoft.com/office/drawing/2014/main" id="{A9157B74-0FEF-4041-8082-91D53146A5DE}"/>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850" t="26458" r="62464" b="42110"/>
          <a:stretch/>
        </p:blipFill>
        <p:spPr>
          <a:xfrm>
            <a:off x="3994942" y="3293847"/>
            <a:ext cx="3648173" cy="2101927"/>
          </a:xfrm>
        </p:spPr>
      </p:pic>
      <p:pic>
        <p:nvPicPr>
          <p:cNvPr id="12" name="Picture 11" descr="Graphical user interface, application&#10;&#10;Description automatically generated">
            <a:extLst>
              <a:ext uri="{FF2B5EF4-FFF2-40B4-BE49-F238E27FC236}">
                <a16:creationId xmlns:a16="http://schemas.microsoft.com/office/drawing/2014/main" id="{F0A00DDC-6734-487C-AAFE-CF754C38C148}"/>
              </a:ext>
            </a:extLst>
          </p:cNvPr>
          <p:cNvPicPr>
            <a:picLocks noChangeAspect="1"/>
          </p:cNvPicPr>
          <p:nvPr/>
        </p:nvPicPr>
        <p:blipFill rotWithShape="1">
          <a:blip r:embed="rId4">
            <a:extLst>
              <a:ext uri="{28A0092B-C50C-407E-A947-70E740481C1C}">
                <a14:useLocalDpi xmlns:a14="http://schemas.microsoft.com/office/drawing/2010/main" val="0"/>
              </a:ext>
            </a:extLst>
          </a:blip>
          <a:srcRect l="10747" t="30000" r="51830" b="34708"/>
          <a:stretch/>
        </p:blipFill>
        <p:spPr>
          <a:xfrm>
            <a:off x="7513163" y="3000168"/>
            <a:ext cx="4562573" cy="2420332"/>
          </a:xfrm>
          <a:prstGeom prst="rect">
            <a:avLst/>
          </a:prstGeom>
        </p:spPr>
      </p:pic>
      <p:sp>
        <p:nvSpPr>
          <p:cNvPr id="13" name="TextBox 12">
            <a:extLst>
              <a:ext uri="{FF2B5EF4-FFF2-40B4-BE49-F238E27FC236}">
                <a16:creationId xmlns:a16="http://schemas.microsoft.com/office/drawing/2014/main" id="{F35E9ED1-B235-49F1-876B-FD838CDD71E4}"/>
              </a:ext>
            </a:extLst>
          </p:cNvPr>
          <p:cNvSpPr txBox="1"/>
          <p:nvPr/>
        </p:nvSpPr>
        <p:spPr>
          <a:xfrm>
            <a:off x="650450" y="5574180"/>
            <a:ext cx="3063711" cy="646331"/>
          </a:xfrm>
          <a:prstGeom prst="rect">
            <a:avLst/>
          </a:prstGeom>
          <a:noFill/>
        </p:spPr>
        <p:txBody>
          <a:bodyPr wrap="square" rtlCol="0">
            <a:spAutoFit/>
          </a:bodyPr>
          <a:lstStyle/>
          <a:p>
            <a:r>
              <a:rPr lang="en-US" b="0" i="0" dirty="0">
                <a:effectLst/>
                <a:latin typeface="Times New Roman" panose="02020603050405020304" pitchFamily="18" charset="0"/>
              </a:rPr>
              <a:t>The right mode to contact the customers is cellular mode.</a:t>
            </a:r>
            <a:endParaRPr lang="en-US" dirty="0"/>
          </a:p>
        </p:txBody>
      </p:sp>
      <p:sp>
        <p:nvSpPr>
          <p:cNvPr id="14" name="TextBox 13">
            <a:extLst>
              <a:ext uri="{FF2B5EF4-FFF2-40B4-BE49-F238E27FC236}">
                <a16:creationId xmlns:a16="http://schemas.microsoft.com/office/drawing/2014/main" id="{05F1A6F9-3C1D-43F5-BED0-B7ACA47EC4B8}"/>
              </a:ext>
            </a:extLst>
          </p:cNvPr>
          <p:cNvSpPr txBox="1"/>
          <p:nvPr/>
        </p:nvSpPr>
        <p:spPr>
          <a:xfrm>
            <a:off x="3994942" y="5420500"/>
            <a:ext cx="3431288" cy="923330"/>
          </a:xfrm>
          <a:prstGeom prst="rect">
            <a:avLst/>
          </a:prstGeom>
          <a:noFill/>
        </p:spPr>
        <p:txBody>
          <a:bodyPr wrap="square" rtlCol="0">
            <a:spAutoFit/>
          </a:bodyPr>
          <a:lstStyle/>
          <a:p>
            <a:r>
              <a:rPr lang="en-US" b="0" i="0" dirty="0">
                <a:effectLst/>
                <a:latin typeface="Times New Roman" panose="02020603050405020304" pitchFamily="18" charset="0"/>
              </a:rPr>
              <a:t>The cellular mode has the higher number of positive responses than the telephone mode.</a:t>
            </a:r>
            <a:endParaRPr lang="en-US" dirty="0"/>
          </a:p>
        </p:txBody>
      </p:sp>
      <p:sp>
        <p:nvSpPr>
          <p:cNvPr id="15" name="TextBox 14">
            <a:extLst>
              <a:ext uri="{FF2B5EF4-FFF2-40B4-BE49-F238E27FC236}">
                <a16:creationId xmlns:a16="http://schemas.microsoft.com/office/drawing/2014/main" id="{25914D4B-E346-4827-812B-91E59801FB94}"/>
              </a:ext>
            </a:extLst>
          </p:cNvPr>
          <p:cNvSpPr txBox="1"/>
          <p:nvPr/>
        </p:nvSpPr>
        <p:spPr>
          <a:xfrm>
            <a:off x="7941140" y="5435680"/>
            <a:ext cx="3214540" cy="923330"/>
          </a:xfrm>
          <a:prstGeom prst="rect">
            <a:avLst/>
          </a:prstGeom>
          <a:noFill/>
        </p:spPr>
        <p:txBody>
          <a:bodyPr wrap="square" rtlCol="0">
            <a:spAutoFit/>
          </a:bodyPr>
          <a:lstStyle/>
          <a:p>
            <a:r>
              <a:rPr lang="en-US" b="0" i="0" dirty="0">
                <a:effectLst/>
                <a:latin typeface="Times New Roman" panose="02020603050405020304" pitchFamily="18" charset="0"/>
              </a:rPr>
              <a:t>The marketing campaign yields a higher success rate on Thursday</a:t>
            </a:r>
            <a:endParaRPr lang="en-US" dirty="0"/>
          </a:p>
        </p:txBody>
      </p:sp>
      <p:sp>
        <p:nvSpPr>
          <p:cNvPr id="16" name="TextBox 15">
            <a:extLst>
              <a:ext uri="{FF2B5EF4-FFF2-40B4-BE49-F238E27FC236}">
                <a16:creationId xmlns:a16="http://schemas.microsoft.com/office/drawing/2014/main" id="{37A3C7D4-AEF6-4C21-8ED0-86FC0146EE3A}"/>
              </a:ext>
            </a:extLst>
          </p:cNvPr>
          <p:cNvSpPr txBox="1"/>
          <p:nvPr/>
        </p:nvSpPr>
        <p:spPr>
          <a:xfrm>
            <a:off x="358219" y="597861"/>
            <a:ext cx="11072995" cy="830997"/>
          </a:xfrm>
          <a:prstGeom prst="rect">
            <a:avLst/>
          </a:prstGeom>
          <a:noFill/>
        </p:spPr>
        <p:txBody>
          <a:bodyPr wrap="square">
            <a:spAutoFit/>
          </a:bodyPr>
          <a:lstStyle/>
          <a:p>
            <a:pPr algn="ctr"/>
            <a:r>
              <a:rPr lang="en-US" sz="4800" dirty="0"/>
              <a:t>Visualization using Power-BI</a:t>
            </a:r>
          </a:p>
        </p:txBody>
      </p:sp>
      <p:pic>
        <p:nvPicPr>
          <p:cNvPr id="18" name="Graphic 17" descr="Bar chart with solid fill">
            <a:extLst>
              <a:ext uri="{FF2B5EF4-FFF2-40B4-BE49-F238E27FC236}">
                <a16:creationId xmlns:a16="http://schemas.microsoft.com/office/drawing/2014/main" id="{672CC3C4-4000-487C-98EF-7BD7301BE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67250" y="482585"/>
            <a:ext cx="1495647" cy="14956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080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9676-CCD5-4AF0-8108-A2621149FB7F}"/>
              </a:ext>
            </a:extLst>
          </p:cNvPr>
          <p:cNvSpPr>
            <a:spLocks noGrp="1"/>
          </p:cNvSpPr>
          <p:nvPr>
            <p:ph type="title"/>
          </p:nvPr>
        </p:nvSpPr>
        <p:spPr>
          <a:xfrm>
            <a:off x="257784" y="490492"/>
            <a:ext cx="9601196" cy="1303867"/>
          </a:xfrm>
        </p:spPr>
        <p:txBody>
          <a:bodyPr anchor="b">
            <a:normAutofit/>
          </a:bodyPr>
          <a:lstStyle/>
          <a:p>
            <a:r>
              <a:rPr lang="en-US" sz="3600" b="1" dirty="0">
                <a:solidFill>
                  <a:schemeClr val="tx1"/>
                </a:solidFill>
              </a:rPr>
              <a:t>Task 2.4 </a:t>
            </a:r>
            <a:r>
              <a:rPr lang="en-US" sz="3600" dirty="0">
                <a:solidFill>
                  <a:schemeClr val="tx1"/>
                </a:solidFill>
              </a:rPr>
              <a:t>– Model building using ML Algorithms:</a:t>
            </a:r>
            <a:br>
              <a:rPr lang="en-US" sz="3600" dirty="0">
                <a:solidFill>
                  <a:schemeClr val="tx1"/>
                </a:solidFill>
              </a:rPr>
            </a:br>
            <a:r>
              <a:rPr lang="en-US" sz="3200" b="1" dirty="0">
                <a:solidFill>
                  <a:schemeClr val="tx1"/>
                </a:solidFill>
              </a:rPr>
              <a:t>Logistic Regression Model:</a:t>
            </a:r>
            <a:endParaRPr lang="en-US" sz="3600" b="1" dirty="0">
              <a:solidFill>
                <a:schemeClr val="tx1"/>
              </a:solidFill>
            </a:endParaRPr>
          </a:p>
        </p:txBody>
      </p:sp>
      <p:pic>
        <p:nvPicPr>
          <p:cNvPr id="8" name="Content Placeholder 7" descr="A picture containing table&#10;&#10;Description automatically generated">
            <a:extLst>
              <a:ext uri="{FF2B5EF4-FFF2-40B4-BE49-F238E27FC236}">
                <a16:creationId xmlns:a16="http://schemas.microsoft.com/office/drawing/2014/main" id="{81197545-FFC9-4A55-9133-8B2A5D6779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732" r="31009" b="49930"/>
          <a:stretch/>
        </p:blipFill>
        <p:spPr>
          <a:xfrm>
            <a:off x="257784" y="2030901"/>
            <a:ext cx="5710529" cy="3625335"/>
          </a:xfrm>
        </p:spPr>
      </p:pic>
      <p:pic>
        <p:nvPicPr>
          <p:cNvPr id="10" name="Picture 9" descr="A picture containing table&#10;&#10;Description automatically generated">
            <a:extLst>
              <a:ext uri="{FF2B5EF4-FFF2-40B4-BE49-F238E27FC236}">
                <a16:creationId xmlns:a16="http://schemas.microsoft.com/office/drawing/2014/main" id="{01CD68CD-862F-42D7-8CE4-5E453B66E078}"/>
              </a:ext>
            </a:extLst>
          </p:cNvPr>
          <p:cNvPicPr>
            <a:picLocks noChangeAspect="1"/>
          </p:cNvPicPr>
          <p:nvPr/>
        </p:nvPicPr>
        <p:blipFill rotWithShape="1">
          <a:blip r:embed="rId2">
            <a:extLst>
              <a:ext uri="{28A0092B-C50C-407E-A947-70E740481C1C}">
                <a14:useLocalDpi xmlns:a14="http://schemas.microsoft.com/office/drawing/2010/main" val="0"/>
              </a:ext>
            </a:extLst>
          </a:blip>
          <a:srcRect l="9234" t="55471" r="27647" b="693"/>
          <a:stretch/>
        </p:blipFill>
        <p:spPr>
          <a:xfrm>
            <a:off x="5842362" y="2095843"/>
            <a:ext cx="6091853" cy="3092846"/>
          </a:xfrm>
          <a:prstGeom prst="rect">
            <a:avLst/>
          </a:prstGeom>
        </p:spPr>
      </p:pic>
      <p:sp>
        <p:nvSpPr>
          <p:cNvPr id="12" name="TextBox 11">
            <a:extLst>
              <a:ext uri="{FF2B5EF4-FFF2-40B4-BE49-F238E27FC236}">
                <a16:creationId xmlns:a16="http://schemas.microsoft.com/office/drawing/2014/main" id="{61B5B518-B214-444F-B922-1D0EF0AE84C8}"/>
              </a:ext>
            </a:extLst>
          </p:cNvPr>
          <p:cNvSpPr txBox="1"/>
          <p:nvPr/>
        </p:nvSpPr>
        <p:spPr>
          <a:xfrm>
            <a:off x="603813" y="5656236"/>
            <a:ext cx="10984374" cy="646331"/>
          </a:xfrm>
          <a:prstGeom prst="rect">
            <a:avLst/>
          </a:prstGeom>
          <a:noFill/>
        </p:spPr>
        <p:txBody>
          <a:bodyPr wrap="square" rtlCol="0">
            <a:spAutoFit/>
          </a:bodyPr>
          <a:lstStyle/>
          <a:p>
            <a:r>
              <a:rPr lang="en-US" dirty="0"/>
              <a:t>The F1 score for class 0 is 94% and class 1 is 30%, then the model was oversampled and the new F1 score for class </a:t>
            </a:r>
            <a:r>
              <a:rPr lang="en-US" dirty="0">
                <a:latin typeface="Amasis MT Pro Black" panose="020B0604020202020204" pitchFamily="18" charset="0"/>
              </a:rPr>
              <a:t>0</a:t>
            </a:r>
            <a:r>
              <a:rPr lang="en-US" dirty="0"/>
              <a:t> is 88% and class </a:t>
            </a:r>
            <a:r>
              <a:rPr lang="en-US" dirty="0">
                <a:latin typeface="Amasis MT Pro Black" panose="02040A04050005020304" pitchFamily="18" charset="0"/>
              </a:rPr>
              <a:t>1</a:t>
            </a:r>
            <a:r>
              <a:rPr lang="en-US" dirty="0"/>
              <a:t> is 43%</a:t>
            </a:r>
          </a:p>
        </p:txBody>
      </p:sp>
      <p:pic>
        <p:nvPicPr>
          <p:cNvPr id="7" name="Graphic 6" descr="Bar chart with solid fill">
            <a:extLst>
              <a:ext uri="{FF2B5EF4-FFF2-40B4-BE49-F238E27FC236}">
                <a16:creationId xmlns:a16="http://schemas.microsoft.com/office/drawing/2014/main" id="{EA82CF42-DA5B-4B94-AC4E-0B6C984482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6161" y="490492"/>
            <a:ext cx="1495647" cy="14956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16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68B90C3F-D083-484E-8D16-A9DEA5905C66}"/>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0202" r="22654" b="49930"/>
          <a:stretch/>
        </p:blipFill>
        <p:spPr>
          <a:xfrm>
            <a:off x="242036" y="1962150"/>
            <a:ext cx="5301513" cy="3365500"/>
          </a:xfrm>
        </p:spPr>
      </p:pic>
      <p:pic>
        <p:nvPicPr>
          <p:cNvPr id="7" name="Picture 6" descr="Table&#10;&#10;Description automatically generated">
            <a:extLst>
              <a:ext uri="{FF2B5EF4-FFF2-40B4-BE49-F238E27FC236}">
                <a16:creationId xmlns:a16="http://schemas.microsoft.com/office/drawing/2014/main" id="{2B76E2D5-8F62-43BD-9BA1-D9DBA8B279E3}"/>
              </a:ext>
            </a:extLst>
          </p:cNvPr>
          <p:cNvPicPr>
            <a:picLocks noChangeAspect="1"/>
          </p:cNvPicPr>
          <p:nvPr/>
        </p:nvPicPr>
        <p:blipFill rotWithShape="1">
          <a:blip r:embed="rId2">
            <a:extLst>
              <a:ext uri="{28A0092B-C50C-407E-A947-70E740481C1C}">
                <a14:useLocalDpi xmlns:a14="http://schemas.microsoft.com/office/drawing/2010/main" val="0"/>
              </a:ext>
            </a:extLst>
          </a:blip>
          <a:srcRect l="9941" t="55868" r="19527"/>
          <a:stretch/>
        </p:blipFill>
        <p:spPr>
          <a:xfrm>
            <a:off x="5543551" y="1961996"/>
            <a:ext cx="5947724" cy="3263580"/>
          </a:xfrm>
          <a:prstGeom prst="rect">
            <a:avLst/>
          </a:prstGeom>
        </p:spPr>
      </p:pic>
      <p:sp>
        <p:nvSpPr>
          <p:cNvPr id="8" name="TextBox 7">
            <a:extLst>
              <a:ext uri="{FF2B5EF4-FFF2-40B4-BE49-F238E27FC236}">
                <a16:creationId xmlns:a16="http://schemas.microsoft.com/office/drawing/2014/main" id="{88AA0BAF-2E68-49AB-90E9-23A69FD5AE89}"/>
              </a:ext>
            </a:extLst>
          </p:cNvPr>
          <p:cNvSpPr txBox="1"/>
          <p:nvPr/>
        </p:nvSpPr>
        <p:spPr>
          <a:xfrm>
            <a:off x="1198877" y="676771"/>
            <a:ext cx="8538518" cy="646331"/>
          </a:xfrm>
          <a:prstGeom prst="rect">
            <a:avLst/>
          </a:prstGeom>
          <a:noFill/>
        </p:spPr>
        <p:txBody>
          <a:bodyPr wrap="square" rtlCol="0">
            <a:spAutoFit/>
          </a:bodyPr>
          <a:lstStyle/>
          <a:p>
            <a:r>
              <a:rPr lang="en-US" sz="3600" b="1" dirty="0">
                <a:latin typeface="+mj-lt"/>
              </a:rPr>
              <a:t>Decision Tree Model:</a:t>
            </a:r>
          </a:p>
        </p:txBody>
      </p:sp>
      <p:cxnSp>
        <p:nvCxnSpPr>
          <p:cNvPr id="10" name="Straight Connector 9">
            <a:extLst>
              <a:ext uri="{FF2B5EF4-FFF2-40B4-BE49-F238E27FC236}">
                <a16:creationId xmlns:a16="http://schemas.microsoft.com/office/drawing/2014/main" id="{BE9EFC4F-50C2-478D-8CF3-FDC1E32C2F9D}"/>
              </a:ext>
            </a:extLst>
          </p:cNvPr>
          <p:cNvCxnSpPr/>
          <p:nvPr/>
        </p:nvCxnSpPr>
        <p:spPr>
          <a:xfrm>
            <a:off x="1050324" y="1446212"/>
            <a:ext cx="9613557"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3B15CD5-09BC-4EF9-93A7-204F7319A120}"/>
              </a:ext>
            </a:extLst>
          </p:cNvPr>
          <p:cNvSpPr txBox="1"/>
          <p:nvPr/>
        </p:nvSpPr>
        <p:spPr>
          <a:xfrm>
            <a:off x="580877" y="5525317"/>
            <a:ext cx="11169570" cy="923330"/>
          </a:xfrm>
          <a:prstGeom prst="rect">
            <a:avLst/>
          </a:prstGeom>
          <a:noFill/>
        </p:spPr>
        <p:txBody>
          <a:bodyPr wrap="square" rtlCol="0">
            <a:spAutoFit/>
          </a:bodyPr>
          <a:lstStyle/>
          <a:p>
            <a:r>
              <a:rPr lang="en-US" dirty="0"/>
              <a:t>The F1 score for class </a:t>
            </a:r>
            <a:r>
              <a:rPr lang="en-US" dirty="0">
                <a:latin typeface="Amasis MT Pro Black" panose="020B0604020202020204" pitchFamily="18" charset="0"/>
              </a:rPr>
              <a:t>0</a:t>
            </a:r>
            <a:r>
              <a:rPr lang="en-US" dirty="0"/>
              <a:t> is 97% and class </a:t>
            </a:r>
            <a:r>
              <a:rPr lang="en-US" dirty="0">
                <a:latin typeface="Amasis MT Pro Black" panose="02040A04050005020304" pitchFamily="18" charset="0"/>
              </a:rPr>
              <a:t>1</a:t>
            </a:r>
            <a:r>
              <a:rPr lang="en-US" dirty="0"/>
              <a:t> is 53%, then the model was oversampled and the new F1 score for class </a:t>
            </a:r>
            <a:r>
              <a:rPr lang="en-US" dirty="0">
                <a:latin typeface="Amasis MT Pro Black" panose="020B0604020202020204" pitchFamily="18" charset="0"/>
              </a:rPr>
              <a:t>0</a:t>
            </a:r>
            <a:r>
              <a:rPr lang="en-US" dirty="0"/>
              <a:t> is 94% and class </a:t>
            </a:r>
            <a:r>
              <a:rPr lang="en-US" dirty="0">
                <a:latin typeface="Amasis MT Pro Black" panose="02040A04050005020304" pitchFamily="18" charset="0"/>
              </a:rPr>
              <a:t>1</a:t>
            </a:r>
            <a:r>
              <a:rPr lang="en-US" dirty="0"/>
              <a:t> is 59%</a:t>
            </a:r>
          </a:p>
          <a:p>
            <a:endParaRPr lang="en-US" dirty="0"/>
          </a:p>
        </p:txBody>
      </p:sp>
      <p:pic>
        <p:nvPicPr>
          <p:cNvPr id="12" name="Graphic 11" descr="Bar chart with solid fill">
            <a:extLst>
              <a:ext uri="{FF2B5EF4-FFF2-40B4-BE49-F238E27FC236}">
                <a16:creationId xmlns:a16="http://schemas.microsoft.com/office/drawing/2014/main" id="{F29BCDCB-91F4-4D82-98E4-9A747E433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4800" y="466349"/>
            <a:ext cx="1495647" cy="14956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2990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AA0BAF-2E68-49AB-90E9-23A69FD5AE89}"/>
              </a:ext>
            </a:extLst>
          </p:cNvPr>
          <p:cNvSpPr txBox="1"/>
          <p:nvPr/>
        </p:nvSpPr>
        <p:spPr>
          <a:xfrm>
            <a:off x="1274291" y="518984"/>
            <a:ext cx="8538518" cy="815608"/>
          </a:xfrm>
          <a:prstGeom prst="rect">
            <a:avLst/>
          </a:prstGeom>
          <a:noFill/>
        </p:spPr>
        <p:txBody>
          <a:bodyPr wrap="square" rtlCol="0">
            <a:spAutoFit/>
          </a:bodyPr>
          <a:lstStyle/>
          <a:p>
            <a:r>
              <a:rPr lang="en-US" sz="4700" dirty="0">
                <a:latin typeface="+mj-lt"/>
              </a:rPr>
              <a:t>Gradient Boosting Model:</a:t>
            </a:r>
          </a:p>
        </p:txBody>
      </p:sp>
      <p:cxnSp>
        <p:nvCxnSpPr>
          <p:cNvPr id="10" name="Straight Connector 9">
            <a:extLst>
              <a:ext uri="{FF2B5EF4-FFF2-40B4-BE49-F238E27FC236}">
                <a16:creationId xmlns:a16="http://schemas.microsoft.com/office/drawing/2014/main" id="{BE9EFC4F-50C2-478D-8CF3-FDC1E32C2F9D}"/>
              </a:ext>
            </a:extLst>
          </p:cNvPr>
          <p:cNvCxnSpPr/>
          <p:nvPr/>
        </p:nvCxnSpPr>
        <p:spPr>
          <a:xfrm>
            <a:off x="1050324" y="1446212"/>
            <a:ext cx="9613557"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3B15CD5-09BC-4EF9-93A7-204F7319A120}"/>
              </a:ext>
            </a:extLst>
          </p:cNvPr>
          <p:cNvSpPr txBox="1"/>
          <p:nvPr/>
        </p:nvSpPr>
        <p:spPr>
          <a:xfrm>
            <a:off x="647947" y="5062620"/>
            <a:ext cx="10982031" cy="923330"/>
          </a:xfrm>
          <a:prstGeom prst="rect">
            <a:avLst/>
          </a:prstGeom>
          <a:noFill/>
        </p:spPr>
        <p:txBody>
          <a:bodyPr wrap="square" rtlCol="0">
            <a:spAutoFit/>
          </a:bodyPr>
          <a:lstStyle/>
          <a:p>
            <a:r>
              <a:rPr lang="en-US" dirty="0"/>
              <a:t>The F1 score for class </a:t>
            </a:r>
            <a:r>
              <a:rPr lang="en-US" dirty="0">
                <a:latin typeface="Amasis MT Pro Black" panose="020B0604020202020204" pitchFamily="18" charset="0"/>
              </a:rPr>
              <a:t>0</a:t>
            </a:r>
            <a:r>
              <a:rPr lang="en-US" dirty="0"/>
              <a:t> is 95% and class </a:t>
            </a:r>
            <a:r>
              <a:rPr lang="en-US" dirty="0">
                <a:latin typeface="Amasis MT Pro Black" panose="02040A04050005020304" pitchFamily="18" charset="0"/>
              </a:rPr>
              <a:t>1</a:t>
            </a:r>
            <a:r>
              <a:rPr lang="en-US" dirty="0"/>
              <a:t> is 64% with oversampling and the F1 score for class </a:t>
            </a:r>
            <a:r>
              <a:rPr lang="en-US" dirty="0">
                <a:latin typeface="Amasis MT Pro Black" panose="020B0604020202020204" pitchFamily="18" charset="0"/>
              </a:rPr>
              <a:t>0</a:t>
            </a:r>
            <a:r>
              <a:rPr lang="en-US" dirty="0"/>
              <a:t> is 91% and class </a:t>
            </a:r>
            <a:r>
              <a:rPr lang="en-US" dirty="0">
                <a:latin typeface="Amasis MT Pro Black" panose="02040A04050005020304" pitchFamily="18" charset="0"/>
              </a:rPr>
              <a:t>1</a:t>
            </a:r>
            <a:r>
              <a:rPr lang="en-US" dirty="0"/>
              <a:t> is 56% with oversampling</a:t>
            </a:r>
          </a:p>
          <a:p>
            <a:endParaRPr lang="en-US" dirty="0"/>
          </a:p>
        </p:txBody>
      </p:sp>
      <p:pic>
        <p:nvPicPr>
          <p:cNvPr id="3" name="Picture 2">
            <a:extLst>
              <a:ext uri="{FF2B5EF4-FFF2-40B4-BE49-F238E27FC236}">
                <a16:creationId xmlns:a16="http://schemas.microsoft.com/office/drawing/2014/main" id="{2AE09EC2-0F32-48D2-8FA3-FE2CD6C34872}"/>
              </a:ext>
            </a:extLst>
          </p:cNvPr>
          <p:cNvPicPr>
            <a:picLocks noChangeAspect="1"/>
          </p:cNvPicPr>
          <p:nvPr/>
        </p:nvPicPr>
        <p:blipFill>
          <a:blip r:embed="rId2"/>
          <a:stretch>
            <a:fillRect/>
          </a:stretch>
        </p:blipFill>
        <p:spPr>
          <a:xfrm>
            <a:off x="562022" y="1708234"/>
            <a:ext cx="5499353" cy="3212106"/>
          </a:xfrm>
          <a:prstGeom prst="rect">
            <a:avLst/>
          </a:prstGeom>
        </p:spPr>
      </p:pic>
      <p:pic>
        <p:nvPicPr>
          <p:cNvPr id="6" name="Picture 5">
            <a:extLst>
              <a:ext uri="{FF2B5EF4-FFF2-40B4-BE49-F238E27FC236}">
                <a16:creationId xmlns:a16="http://schemas.microsoft.com/office/drawing/2014/main" id="{07FBA583-308F-4360-B3AC-1D236F1FA975}"/>
              </a:ext>
            </a:extLst>
          </p:cNvPr>
          <p:cNvPicPr>
            <a:picLocks noChangeAspect="1"/>
          </p:cNvPicPr>
          <p:nvPr/>
        </p:nvPicPr>
        <p:blipFill>
          <a:blip r:embed="rId3"/>
          <a:stretch>
            <a:fillRect/>
          </a:stretch>
        </p:blipFill>
        <p:spPr>
          <a:xfrm>
            <a:off x="5978325" y="1478811"/>
            <a:ext cx="5651653" cy="3528616"/>
          </a:xfrm>
          <a:prstGeom prst="rect">
            <a:avLst/>
          </a:prstGeom>
        </p:spPr>
      </p:pic>
      <p:pic>
        <p:nvPicPr>
          <p:cNvPr id="7" name="Graphic 6" descr="Bar chart with solid fill">
            <a:extLst>
              <a:ext uri="{FF2B5EF4-FFF2-40B4-BE49-F238E27FC236}">
                <a16:creationId xmlns:a16="http://schemas.microsoft.com/office/drawing/2014/main" id="{39686196-F2FD-4CC0-858A-CEBAA4A0FB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87780" y="400443"/>
            <a:ext cx="1307791" cy="13077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615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91F1F-06DA-4406-856C-CCDE5816A47A}"/>
              </a:ext>
            </a:extLst>
          </p:cNvPr>
          <p:cNvSpPr>
            <a:spLocks noGrp="1"/>
          </p:cNvSpPr>
          <p:nvPr>
            <p:ph type="title"/>
          </p:nvPr>
        </p:nvSpPr>
        <p:spPr/>
        <p:txBody>
          <a:bodyPr/>
          <a:lstStyle/>
          <a:p>
            <a:r>
              <a:rPr lang="en-US" dirty="0">
                <a:solidFill>
                  <a:schemeClr val="accent2">
                    <a:lumMod val="75000"/>
                  </a:schemeClr>
                </a:solidFill>
              </a:rPr>
              <a:t>Inferences from model building:</a:t>
            </a:r>
          </a:p>
        </p:txBody>
      </p:sp>
      <p:sp>
        <p:nvSpPr>
          <p:cNvPr id="2" name="TextBox 1">
            <a:extLst>
              <a:ext uri="{FF2B5EF4-FFF2-40B4-BE49-F238E27FC236}">
                <a16:creationId xmlns:a16="http://schemas.microsoft.com/office/drawing/2014/main" id="{115790CB-1065-4882-8B16-0C1352F796E9}"/>
              </a:ext>
            </a:extLst>
          </p:cNvPr>
          <p:cNvSpPr txBox="1"/>
          <p:nvPr/>
        </p:nvSpPr>
        <p:spPr>
          <a:xfrm>
            <a:off x="1097280" y="2483708"/>
            <a:ext cx="10159725" cy="923330"/>
          </a:xfrm>
          <a:prstGeom prst="rect">
            <a:avLst/>
          </a:prstGeom>
          <a:noFill/>
        </p:spPr>
        <p:txBody>
          <a:bodyPr wrap="square" rtlCol="0">
            <a:spAutoFit/>
          </a:bodyPr>
          <a:lstStyle/>
          <a:p>
            <a:r>
              <a:rPr lang="en-US" sz="1800" dirty="0">
                <a:latin typeface="Helvetica Neue"/>
              </a:rPr>
              <a:t>The target of the dataset given was highly imbalanced, which resulted in poor training of the model. To overcome this issue, we tried oversampling and under-sampling to the training data.</a:t>
            </a:r>
          </a:p>
          <a:p>
            <a:endParaRPr lang="en-US" dirty="0"/>
          </a:p>
        </p:txBody>
      </p:sp>
      <p:sp>
        <p:nvSpPr>
          <p:cNvPr id="3" name="TextBox 2">
            <a:extLst>
              <a:ext uri="{FF2B5EF4-FFF2-40B4-BE49-F238E27FC236}">
                <a16:creationId xmlns:a16="http://schemas.microsoft.com/office/drawing/2014/main" id="{9E070BD0-804C-4403-821F-BA90CC26AF4B}"/>
              </a:ext>
            </a:extLst>
          </p:cNvPr>
          <p:cNvSpPr txBox="1"/>
          <p:nvPr/>
        </p:nvSpPr>
        <p:spPr>
          <a:xfrm>
            <a:off x="1097280" y="3397611"/>
            <a:ext cx="9794449" cy="923330"/>
          </a:xfrm>
          <a:prstGeom prst="rect">
            <a:avLst/>
          </a:prstGeom>
          <a:noFill/>
        </p:spPr>
        <p:txBody>
          <a:bodyPr wrap="square" rtlCol="0">
            <a:spAutoFit/>
          </a:bodyPr>
          <a:lstStyle/>
          <a:p>
            <a:r>
              <a:rPr lang="en-US" sz="1800" dirty="0">
                <a:latin typeface="Helvetica Neue"/>
              </a:rPr>
              <a:t>We consider F1-score,recall and precision as a metric to evaluate the model because the target column is highly imbalanced and the score metric will not provide us proper conclusion.</a:t>
            </a:r>
          </a:p>
          <a:p>
            <a:endParaRPr lang="en-US" dirty="0"/>
          </a:p>
        </p:txBody>
      </p:sp>
      <p:sp>
        <p:nvSpPr>
          <p:cNvPr id="4" name="TextBox 3">
            <a:extLst>
              <a:ext uri="{FF2B5EF4-FFF2-40B4-BE49-F238E27FC236}">
                <a16:creationId xmlns:a16="http://schemas.microsoft.com/office/drawing/2014/main" id="{518EA558-F81B-4CBB-9F9E-FD031BBCE7CB}"/>
              </a:ext>
            </a:extLst>
          </p:cNvPr>
          <p:cNvSpPr txBox="1"/>
          <p:nvPr/>
        </p:nvSpPr>
        <p:spPr>
          <a:xfrm>
            <a:off x="1097280" y="4320941"/>
            <a:ext cx="9903800" cy="1200329"/>
          </a:xfrm>
          <a:prstGeom prst="rect">
            <a:avLst/>
          </a:prstGeom>
          <a:noFill/>
        </p:spPr>
        <p:txBody>
          <a:bodyPr wrap="square" rtlCol="0">
            <a:spAutoFit/>
          </a:bodyPr>
          <a:lstStyle/>
          <a:p>
            <a:r>
              <a:rPr lang="en-US" sz="1800" dirty="0">
                <a:latin typeface="Helvetica Neue"/>
              </a:rPr>
              <a:t>Based on the analysis of different classifiers, the Gradient Boosting Classifier with oversampling provides best f1 score (95%,64%) among other classifiers. It also has higher recall (94%,70%) and precision (96%,59%) with an accuracy of 91% hence we choose this classifier as our Final Machine Learning Model.</a:t>
            </a:r>
            <a:endParaRPr lang="en-US" dirty="0">
              <a:latin typeface="Helvetica Neue"/>
            </a:endParaRPr>
          </a:p>
        </p:txBody>
      </p:sp>
      <p:pic>
        <p:nvPicPr>
          <p:cNvPr id="8" name="Graphic 7" descr="Bar chart with solid fill">
            <a:extLst>
              <a:ext uri="{FF2B5EF4-FFF2-40B4-BE49-F238E27FC236}">
                <a16:creationId xmlns:a16="http://schemas.microsoft.com/office/drawing/2014/main" id="{05D1E44A-9613-4B72-A264-A369FAB042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3905" y="588906"/>
            <a:ext cx="1495647" cy="14956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36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D6B1-1A89-4259-9167-92A4F6DD5348}"/>
              </a:ext>
            </a:extLst>
          </p:cNvPr>
          <p:cNvSpPr>
            <a:spLocks noGrp="1"/>
          </p:cNvSpPr>
          <p:nvPr>
            <p:ph type="title"/>
          </p:nvPr>
        </p:nvSpPr>
        <p:spPr>
          <a:xfrm>
            <a:off x="7865806" y="484632"/>
            <a:ext cx="3677264" cy="1609344"/>
          </a:xfrm>
        </p:spPr>
        <p:txBody>
          <a:bodyPr vert="horz" lIns="91440" tIns="45720" rIns="91440" bIns="45720" rtlCol="0" anchor="ctr">
            <a:normAutofit/>
          </a:bodyPr>
          <a:lstStyle/>
          <a:p>
            <a:r>
              <a:rPr lang="en-US" sz="3600"/>
              <a:t>Task 3.1 – Data Analysis using Big Data Tools</a:t>
            </a:r>
          </a:p>
        </p:txBody>
      </p:sp>
      <p:pic>
        <p:nvPicPr>
          <p:cNvPr id="5" name="Content Placeholder 4" descr="Text&#10;&#10;Description automatically generated with medium confidence">
            <a:extLst>
              <a:ext uri="{FF2B5EF4-FFF2-40B4-BE49-F238E27FC236}">
                <a16:creationId xmlns:a16="http://schemas.microsoft.com/office/drawing/2014/main" id="{DBB3CC2E-8FAC-46E1-9B02-820CDDF50A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833408"/>
            <a:ext cx="6912217" cy="5201444"/>
          </a:xfrm>
          <a:prstGeom prst="rect">
            <a:avLst/>
          </a:prstGeom>
        </p:spPr>
      </p:pic>
      <p:sp>
        <p:nvSpPr>
          <p:cNvPr id="6" name="TextBox 5">
            <a:extLst>
              <a:ext uri="{FF2B5EF4-FFF2-40B4-BE49-F238E27FC236}">
                <a16:creationId xmlns:a16="http://schemas.microsoft.com/office/drawing/2014/main" id="{445C717C-A8A6-4D6E-9FC6-74D78A826838}"/>
              </a:ext>
            </a:extLst>
          </p:cNvPr>
          <p:cNvSpPr txBox="1"/>
          <p:nvPr/>
        </p:nvSpPr>
        <p:spPr>
          <a:xfrm>
            <a:off x="7865805" y="2121408"/>
            <a:ext cx="3677263" cy="4092579"/>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sz="1600"/>
              <a:t>The dataset was loaded into Spark DataFrame and was then loaded into Hive Tables in the optimal format (Parquet).</a:t>
            </a:r>
          </a:p>
        </p:txBody>
      </p:sp>
    </p:spTree>
    <p:extLst>
      <p:ext uri="{BB962C8B-B14F-4D97-AF65-F5344CB8AC3E}">
        <p14:creationId xmlns:p14="http://schemas.microsoft.com/office/powerpoint/2010/main" val="3737651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663D-0D0A-421D-8B9D-E6F4067075D9}"/>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sz="4000" dirty="0"/>
              <a:t>Task 3.1-Pyspark ML.lib</a:t>
            </a:r>
          </a:p>
        </p:txBody>
      </p:sp>
      <p:pic>
        <p:nvPicPr>
          <p:cNvPr id="5" name="Content Placeholder 4" descr="Text&#10;&#10;Description automatically generated">
            <a:extLst>
              <a:ext uri="{FF2B5EF4-FFF2-40B4-BE49-F238E27FC236}">
                <a16:creationId xmlns:a16="http://schemas.microsoft.com/office/drawing/2014/main" id="{2463C330-EEE6-4FEE-90CB-43676E764D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7708" y="585216"/>
            <a:ext cx="7892876" cy="5477654"/>
          </a:xfrm>
          <a:prstGeom prst="rect">
            <a:avLst/>
          </a:prstGeom>
        </p:spPr>
      </p:pic>
      <p:sp>
        <p:nvSpPr>
          <p:cNvPr id="6" name="TextBox 5">
            <a:extLst>
              <a:ext uri="{FF2B5EF4-FFF2-40B4-BE49-F238E27FC236}">
                <a16:creationId xmlns:a16="http://schemas.microsoft.com/office/drawing/2014/main" id="{7AEB3644-ADBA-4705-AA82-9526F24B4FDB}"/>
              </a:ext>
            </a:extLst>
          </p:cNvPr>
          <p:cNvSpPr txBox="1"/>
          <p:nvPr/>
        </p:nvSpPr>
        <p:spPr>
          <a:xfrm>
            <a:off x="1024128" y="2286000"/>
            <a:ext cx="3133580" cy="3931920"/>
          </a:xfrm>
          <a:prstGeom prst="rect">
            <a:avLst/>
          </a:prstGeom>
        </p:spPr>
        <p:txBody>
          <a:bodyPr vert="horz" lIns="45720" tIns="45720" rIns="45720" bIns="45720" rtlCol="0">
            <a:normAutofit/>
          </a:bodyPr>
          <a:lstStyle/>
          <a:p>
            <a:pPr>
              <a:lnSpc>
                <a:spcPct val="90000"/>
              </a:lnSpc>
              <a:spcAft>
                <a:spcPts val="600"/>
              </a:spcAft>
              <a:buClr>
                <a:schemeClr val="accent1"/>
              </a:buClr>
            </a:pPr>
            <a:r>
              <a:rPr lang="en-US" sz="1600"/>
              <a:t>The data was split into training and testing (80,20) and was given to a pipeline of vector assembler , standard scale and normalization.</a:t>
            </a:r>
          </a:p>
          <a:p>
            <a:pPr>
              <a:lnSpc>
                <a:spcPct val="90000"/>
              </a:lnSpc>
              <a:spcAft>
                <a:spcPts val="600"/>
              </a:spcAft>
              <a:buClr>
                <a:schemeClr val="accent1"/>
              </a:buClr>
            </a:pPr>
            <a:r>
              <a:rPr lang="en-US" sz="1600"/>
              <a:t>This was fed to a Gradient Boosting classifier (Chosen in task 2,4). The model had an accuracy of around 91%.</a:t>
            </a:r>
          </a:p>
        </p:txBody>
      </p:sp>
    </p:spTree>
    <p:extLst>
      <p:ext uri="{BB962C8B-B14F-4D97-AF65-F5344CB8AC3E}">
        <p14:creationId xmlns:p14="http://schemas.microsoft.com/office/powerpoint/2010/main" val="2236407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351D-330E-46C5-8DBC-D21960545A3A}"/>
              </a:ext>
            </a:extLst>
          </p:cNvPr>
          <p:cNvSpPr>
            <a:spLocks noGrp="1"/>
          </p:cNvSpPr>
          <p:nvPr>
            <p:ph type="title"/>
          </p:nvPr>
        </p:nvSpPr>
        <p:spPr/>
        <p:txBody>
          <a:bodyPr/>
          <a:lstStyle/>
          <a:p>
            <a:r>
              <a:rPr lang="en-US" dirty="0"/>
              <a:t>Task 3.2 – Data Analysis on Cloud</a:t>
            </a:r>
          </a:p>
        </p:txBody>
      </p:sp>
      <p:pic>
        <p:nvPicPr>
          <p:cNvPr id="8" name="Content Placeholder 7">
            <a:extLst>
              <a:ext uri="{FF2B5EF4-FFF2-40B4-BE49-F238E27FC236}">
                <a16:creationId xmlns:a16="http://schemas.microsoft.com/office/drawing/2014/main" id="{83F6A563-113E-4184-814E-527DCB345820}"/>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3590" t="3191" r="3590" b="12023"/>
          <a:stretch/>
        </p:blipFill>
        <p:spPr bwMode="auto">
          <a:xfrm>
            <a:off x="0" y="1932495"/>
            <a:ext cx="5964404" cy="3129699"/>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4623073-0E5D-4C0A-B500-4304DC7A7B12}"/>
              </a:ext>
            </a:extLst>
          </p:cNvPr>
          <p:cNvPicPr/>
          <p:nvPr/>
        </p:nvPicPr>
        <p:blipFill rotWithShape="1">
          <a:blip r:embed="rId3" cstate="print">
            <a:extLst>
              <a:ext uri="{28A0092B-C50C-407E-A947-70E740481C1C}">
                <a14:useLocalDpi xmlns:a14="http://schemas.microsoft.com/office/drawing/2010/main" val="0"/>
              </a:ext>
            </a:extLst>
          </a:blip>
          <a:srcRect l="3846" t="3874" r="3718" b="11339"/>
          <a:stretch/>
        </p:blipFill>
        <p:spPr bwMode="auto">
          <a:xfrm>
            <a:off x="5964405" y="1932494"/>
            <a:ext cx="6126478" cy="3129699"/>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B1B51343-AB81-48C0-A032-DAF24F23BC06}"/>
              </a:ext>
            </a:extLst>
          </p:cNvPr>
          <p:cNvSpPr txBox="1"/>
          <p:nvPr/>
        </p:nvSpPr>
        <p:spPr>
          <a:xfrm>
            <a:off x="523875" y="5191125"/>
            <a:ext cx="5305425" cy="646331"/>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Created a folder with some valid name to upload your datasets</a:t>
            </a:r>
            <a:r>
              <a:rPr lang="en-US" sz="1800" dirty="0">
                <a:effectLst/>
                <a:ea typeface="Times New Roman" panose="02020603050405020304" pitchFamily="18" charset="0"/>
              </a:rPr>
              <a:t> to azure synapse storage Gen1</a:t>
            </a:r>
            <a:endParaRPr lang="en-US" dirty="0"/>
          </a:p>
        </p:txBody>
      </p:sp>
      <p:sp>
        <p:nvSpPr>
          <p:cNvPr id="10" name="TextBox 9">
            <a:extLst>
              <a:ext uri="{FF2B5EF4-FFF2-40B4-BE49-F238E27FC236}">
                <a16:creationId xmlns:a16="http://schemas.microsoft.com/office/drawing/2014/main" id="{64296113-FE71-46C1-ACB5-DC0529A37B72}"/>
              </a:ext>
            </a:extLst>
          </p:cNvPr>
          <p:cNvSpPr txBox="1"/>
          <p:nvPr/>
        </p:nvSpPr>
        <p:spPr>
          <a:xfrm>
            <a:off x="6126480" y="5191125"/>
            <a:ext cx="5494020" cy="646331"/>
          </a:xfrm>
          <a:prstGeom prst="rect">
            <a:avLst/>
          </a:prstGeom>
          <a:noFill/>
        </p:spPr>
        <p:txBody>
          <a:bodyPr wrap="square" rtlCol="0">
            <a:spAutoFit/>
          </a:bodyPr>
          <a:lstStyle/>
          <a:p>
            <a:r>
              <a:rPr lang="en-US" sz="1800" dirty="0">
                <a:effectLst/>
                <a:ea typeface="Times New Roman" panose="02020603050405020304" pitchFamily="18" charset="0"/>
              </a:rPr>
              <a:t>Created a serverless SQL pool to query the data from storage gen1 and create view tables</a:t>
            </a:r>
            <a:endParaRPr lang="en-US" dirty="0"/>
          </a:p>
        </p:txBody>
      </p:sp>
    </p:spTree>
    <p:extLst>
      <p:ext uri="{BB962C8B-B14F-4D97-AF65-F5344CB8AC3E}">
        <p14:creationId xmlns:p14="http://schemas.microsoft.com/office/powerpoint/2010/main" val="1273753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95813" y="855556"/>
            <a:ext cx="11188700" cy="757255"/>
          </a:xfrm>
        </p:spPr>
        <p:txBody>
          <a:bodyPr/>
          <a:lstStyle/>
          <a:p>
            <a:r>
              <a:rPr lang="en-GB" dirty="0">
                <a:solidFill>
                  <a:schemeClr val="tx1"/>
                </a:solidFill>
                <a:latin typeface="Tw Cen MT" panose="020B0602020104020603" pitchFamily="34" charset="0"/>
              </a:rPr>
              <a:t>Capstone Project Walkthrough</a:t>
            </a:r>
          </a:p>
        </p:txBody>
      </p:sp>
      <p:sp>
        <p:nvSpPr>
          <p:cNvPr id="3" name="Title 2"/>
          <p:cNvSpPr>
            <a:spLocks noGrp="1"/>
          </p:cNvSpPr>
          <p:nvPr>
            <p:ph type="title"/>
          </p:nvPr>
        </p:nvSpPr>
        <p:spPr/>
        <p:txBody>
          <a:bodyPr/>
          <a:lstStyle/>
          <a:p>
            <a:r>
              <a:rPr lang="en-GB" dirty="0">
                <a:latin typeface="Tw Cen MT" panose="020B0602020104020603" pitchFamily="34" charset="0"/>
              </a:rPr>
              <a:t>Timeline</a:t>
            </a:r>
          </a:p>
        </p:txBody>
      </p:sp>
      <p:grpSp>
        <p:nvGrpSpPr>
          <p:cNvPr id="5" name="Group 4"/>
          <p:cNvGrpSpPr/>
          <p:nvPr/>
        </p:nvGrpSpPr>
        <p:grpSpPr>
          <a:xfrm>
            <a:off x="435664" y="1816765"/>
            <a:ext cx="10787946" cy="2340657"/>
            <a:chOff x="396000" y="1832828"/>
            <a:chExt cx="8788625" cy="2002572"/>
          </a:xfrm>
        </p:grpSpPr>
        <p:cxnSp>
          <p:nvCxnSpPr>
            <p:cNvPr id="6" name="Straight Connector 5"/>
            <p:cNvCxnSpPr/>
            <p:nvPr/>
          </p:nvCxnSpPr>
          <p:spPr>
            <a:xfrm>
              <a:off x="396000" y="3835400"/>
              <a:ext cx="8746317" cy="0"/>
            </a:xfrm>
            <a:prstGeom prst="line">
              <a:avLst/>
            </a:prstGeom>
            <a:ln w="19050">
              <a:solidFill>
                <a:srgbClr val="BBBCBC"/>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39950" y="1832828"/>
              <a:ext cx="1014960" cy="78996"/>
            </a:xfrm>
            <a:prstGeom prst="rect">
              <a:avLst/>
            </a:prstGeom>
            <a:noFill/>
          </p:spPr>
          <p:txBody>
            <a:bodyPr wrap="square" lIns="0" tIns="0" rIns="0" bIns="0" rtlCol="0">
              <a:spAutoFit/>
            </a:bodyPr>
            <a:lstStyle/>
            <a:p>
              <a:pPr>
                <a:spcBef>
                  <a:spcPts val="450"/>
                </a:spcBef>
                <a:buSzPct val="100000"/>
              </a:pPr>
              <a:endParaRPr lang="en-GB" sz="600" dirty="0">
                <a:solidFill>
                  <a:schemeClr val="accent1"/>
                </a:solidFill>
                <a:latin typeface="Tw Cen MT" panose="020B0602020104020603" pitchFamily="34" charset="0"/>
              </a:endParaRPr>
            </a:p>
          </p:txBody>
        </p:sp>
        <p:sp>
          <p:nvSpPr>
            <p:cNvPr id="48" name="TextBox 47"/>
            <p:cNvSpPr txBox="1"/>
            <p:nvPr/>
          </p:nvSpPr>
          <p:spPr>
            <a:xfrm>
              <a:off x="8169665" y="2452454"/>
              <a:ext cx="1014960" cy="78996"/>
            </a:xfrm>
            <a:prstGeom prst="rect">
              <a:avLst/>
            </a:prstGeom>
            <a:noFill/>
          </p:spPr>
          <p:txBody>
            <a:bodyPr wrap="square" lIns="0" tIns="0" rIns="0" bIns="0" rtlCol="0">
              <a:spAutoFit/>
            </a:bodyPr>
            <a:lstStyle/>
            <a:p>
              <a:pPr>
                <a:spcBef>
                  <a:spcPts val="450"/>
                </a:spcBef>
                <a:buSzPct val="100000"/>
              </a:pPr>
              <a:endParaRPr lang="en-GB" sz="600" dirty="0">
                <a:solidFill>
                  <a:schemeClr val="accent3"/>
                </a:solidFill>
                <a:latin typeface="Tw Cen MT" panose="020B0602020104020603" pitchFamily="34" charset="0"/>
              </a:endParaRPr>
            </a:p>
          </p:txBody>
        </p:sp>
      </p:grpSp>
      <p:sp>
        <p:nvSpPr>
          <p:cNvPr id="37" name="TextBox 36">
            <a:extLst>
              <a:ext uri="{FF2B5EF4-FFF2-40B4-BE49-F238E27FC236}">
                <a16:creationId xmlns:a16="http://schemas.microsoft.com/office/drawing/2014/main" id="{68B41DC6-0ADB-47F0-8EEB-F3372696376C}"/>
              </a:ext>
            </a:extLst>
          </p:cNvPr>
          <p:cNvSpPr txBox="1"/>
          <p:nvPr/>
        </p:nvSpPr>
        <p:spPr>
          <a:xfrm>
            <a:off x="7441982" y="5688234"/>
            <a:ext cx="1245853" cy="861774"/>
          </a:xfrm>
          <a:prstGeom prst="rect">
            <a:avLst/>
          </a:prstGeom>
          <a:noFill/>
        </p:spPr>
        <p:txBody>
          <a:bodyPr wrap="square" lIns="0" tIns="0" rIns="0" bIns="0" rtlCol="0">
            <a:spAutoFit/>
          </a:bodyPr>
          <a:lstStyle/>
          <a:p>
            <a:pPr>
              <a:spcBef>
                <a:spcPts val="450"/>
              </a:spcBef>
              <a:buSzPct val="100000"/>
            </a:pPr>
            <a:r>
              <a:rPr lang="en-GB" sz="2800" b="1" dirty="0">
                <a:solidFill>
                  <a:srgbClr val="92D050"/>
                </a:solidFill>
                <a:latin typeface="Tw Cen MT" panose="020B0602020104020603" pitchFamily="34" charset="0"/>
              </a:rPr>
              <a:t>15</a:t>
            </a:r>
          </a:p>
          <a:p>
            <a:r>
              <a:rPr lang="en-GB" sz="1400" dirty="0">
                <a:solidFill>
                  <a:srgbClr val="92D050"/>
                </a:solidFill>
                <a:latin typeface="Tw Cen MT" panose="020B0602020104020603" pitchFamily="34" charset="0"/>
              </a:rPr>
              <a:t>Checkpoint 2 Submission</a:t>
            </a:r>
          </a:p>
        </p:txBody>
      </p:sp>
      <p:sp>
        <p:nvSpPr>
          <p:cNvPr id="38" name="TextBox 37">
            <a:extLst>
              <a:ext uri="{FF2B5EF4-FFF2-40B4-BE49-F238E27FC236}">
                <a16:creationId xmlns:a16="http://schemas.microsoft.com/office/drawing/2014/main" id="{DB3B3C92-52E7-4E38-B013-92E6FDFCD4E2}"/>
              </a:ext>
            </a:extLst>
          </p:cNvPr>
          <p:cNvSpPr txBox="1"/>
          <p:nvPr/>
        </p:nvSpPr>
        <p:spPr>
          <a:xfrm>
            <a:off x="8256173" y="1816765"/>
            <a:ext cx="1245853" cy="984885"/>
          </a:xfrm>
          <a:prstGeom prst="rect">
            <a:avLst/>
          </a:prstGeom>
          <a:noFill/>
        </p:spPr>
        <p:txBody>
          <a:bodyPr wrap="square" lIns="0" tIns="0" rIns="0" bIns="0" rtlCol="0">
            <a:spAutoFit/>
          </a:bodyPr>
          <a:lstStyle/>
          <a:p>
            <a:pPr>
              <a:spcBef>
                <a:spcPts val="450"/>
              </a:spcBef>
              <a:buSzPct val="100000"/>
            </a:pPr>
            <a:r>
              <a:rPr lang="en-GB" sz="3200" b="1" dirty="0">
                <a:solidFill>
                  <a:srgbClr val="92D050"/>
                </a:solidFill>
                <a:latin typeface="Tw Cen MT" panose="020B0602020104020603" pitchFamily="34" charset="0"/>
              </a:rPr>
              <a:t>20</a:t>
            </a:r>
          </a:p>
          <a:p>
            <a:r>
              <a:rPr lang="en-GB" sz="1600" dirty="0">
                <a:solidFill>
                  <a:srgbClr val="92D050"/>
                </a:solidFill>
                <a:latin typeface="Tw Cen MT" panose="020B0602020104020603" pitchFamily="34" charset="0"/>
              </a:rPr>
              <a:t>Checkpoint 3 Start</a:t>
            </a:r>
          </a:p>
        </p:txBody>
      </p:sp>
      <p:sp>
        <p:nvSpPr>
          <p:cNvPr id="39" name="TextBox 38">
            <a:extLst>
              <a:ext uri="{FF2B5EF4-FFF2-40B4-BE49-F238E27FC236}">
                <a16:creationId xmlns:a16="http://schemas.microsoft.com/office/drawing/2014/main" id="{119551DA-CACB-484A-B04B-B683ACF26358}"/>
              </a:ext>
            </a:extLst>
          </p:cNvPr>
          <p:cNvSpPr txBox="1"/>
          <p:nvPr/>
        </p:nvSpPr>
        <p:spPr>
          <a:xfrm>
            <a:off x="10175654" y="2510221"/>
            <a:ext cx="1245853" cy="646331"/>
          </a:xfrm>
          <a:prstGeom prst="rect">
            <a:avLst/>
          </a:prstGeom>
          <a:noFill/>
        </p:spPr>
        <p:txBody>
          <a:bodyPr wrap="square" lIns="0" tIns="0" rIns="0" bIns="0" rtlCol="0">
            <a:spAutoFit/>
          </a:bodyPr>
          <a:lstStyle/>
          <a:p>
            <a:pPr>
              <a:spcBef>
                <a:spcPts val="450"/>
              </a:spcBef>
              <a:buSzPct val="100000"/>
            </a:pPr>
            <a:r>
              <a:rPr lang="en-GB" sz="2800" b="1" dirty="0">
                <a:solidFill>
                  <a:schemeClr val="accent3"/>
                </a:solidFill>
                <a:latin typeface="Tw Cen MT" panose="020B0602020104020603" pitchFamily="34" charset="0"/>
              </a:rPr>
              <a:t>3</a:t>
            </a:r>
          </a:p>
          <a:p>
            <a:r>
              <a:rPr lang="en-GB" sz="1400" dirty="0">
                <a:solidFill>
                  <a:schemeClr val="accent3"/>
                </a:solidFill>
                <a:latin typeface="Tw Cen MT" panose="020B0602020104020603" pitchFamily="34" charset="0"/>
              </a:rPr>
              <a:t>Final Presentation</a:t>
            </a:r>
          </a:p>
        </p:txBody>
      </p:sp>
      <p:sp>
        <p:nvSpPr>
          <p:cNvPr id="33" name="TextBox 32">
            <a:extLst>
              <a:ext uri="{FF2B5EF4-FFF2-40B4-BE49-F238E27FC236}">
                <a16:creationId xmlns:a16="http://schemas.microsoft.com/office/drawing/2014/main" id="{6662549D-7A6B-4928-A6D8-F31F6F50C16F}"/>
              </a:ext>
            </a:extLst>
          </p:cNvPr>
          <p:cNvSpPr txBox="1"/>
          <p:nvPr/>
        </p:nvSpPr>
        <p:spPr>
          <a:xfrm>
            <a:off x="3905462" y="5510001"/>
            <a:ext cx="1245853" cy="984885"/>
          </a:xfrm>
          <a:prstGeom prst="rect">
            <a:avLst/>
          </a:prstGeom>
          <a:noFill/>
        </p:spPr>
        <p:txBody>
          <a:bodyPr wrap="square" lIns="0" tIns="0" rIns="0" bIns="0" rtlCol="0">
            <a:spAutoFit/>
          </a:bodyPr>
          <a:lstStyle/>
          <a:p>
            <a:pPr>
              <a:spcBef>
                <a:spcPts val="450"/>
              </a:spcBef>
              <a:buSzPct val="100000"/>
            </a:pPr>
            <a:r>
              <a:rPr lang="en-GB" sz="3200" b="1" dirty="0">
                <a:solidFill>
                  <a:srgbClr val="EF8D21"/>
                </a:solidFill>
                <a:latin typeface="Tw Cen MT" panose="020B0602020104020603" pitchFamily="34" charset="0"/>
              </a:rPr>
              <a:t>20</a:t>
            </a:r>
          </a:p>
          <a:p>
            <a:r>
              <a:rPr lang="en-GB" sz="1600" dirty="0">
                <a:solidFill>
                  <a:srgbClr val="EF8D21"/>
                </a:solidFill>
                <a:latin typeface="Tw Cen MT" panose="020B0602020104020603" pitchFamily="34" charset="0"/>
              </a:rPr>
              <a:t>Checkpoint 2 Start</a:t>
            </a:r>
          </a:p>
        </p:txBody>
      </p:sp>
      <p:sp>
        <p:nvSpPr>
          <p:cNvPr id="35" name="TextBox 34">
            <a:extLst>
              <a:ext uri="{FF2B5EF4-FFF2-40B4-BE49-F238E27FC236}">
                <a16:creationId xmlns:a16="http://schemas.microsoft.com/office/drawing/2014/main" id="{8DF426F0-D017-43E5-9E1B-8635185AE16D}"/>
              </a:ext>
            </a:extLst>
          </p:cNvPr>
          <p:cNvSpPr txBox="1"/>
          <p:nvPr/>
        </p:nvSpPr>
        <p:spPr>
          <a:xfrm>
            <a:off x="3186698" y="1816765"/>
            <a:ext cx="1245853" cy="861774"/>
          </a:xfrm>
          <a:prstGeom prst="rect">
            <a:avLst/>
          </a:prstGeom>
          <a:noFill/>
        </p:spPr>
        <p:txBody>
          <a:bodyPr wrap="square" lIns="0" tIns="0" rIns="0" bIns="0" rtlCol="0">
            <a:spAutoFit/>
          </a:bodyPr>
          <a:lstStyle/>
          <a:p>
            <a:pPr>
              <a:spcBef>
                <a:spcPts val="450"/>
              </a:spcBef>
              <a:buSzPct val="100000"/>
            </a:pPr>
            <a:r>
              <a:rPr lang="en-GB" sz="2800" b="1" dirty="0">
                <a:solidFill>
                  <a:schemeClr val="accent3"/>
                </a:solidFill>
                <a:latin typeface="Tw Cen MT" panose="020B0602020104020603" pitchFamily="34" charset="0"/>
              </a:rPr>
              <a:t>18</a:t>
            </a:r>
          </a:p>
          <a:p>
            <a:r>
              <a:rPr lang="en-GB" sz="1400" dirty="0">
                <a:solidFill>
                  <a:schemeClr val="accent3"/>
                </a:solidFill>
                <a:latin typeface="Tw Cen MT" panose="020B0602020104020603" pitchFamily="34" charset="0"/>
              </a:rPr>
              <a:t>Checkpoint 1</a:t>
            </a:r>
          </a:p>
          <a:p>
            <a:r>
              <a:rPr lang="en-GB" sz="1400" dirty="0">
                <a:solidFill>
                  <a:schemeClr val="accent3"/>
                </a:solidFill>
                <a:latin typeface="Tw Cen MT" panose="020B0602020104020603" pitchFamily="34" charset="0"/>
              </a:rPr>
              <a:t>Submission</a:t>
            </a:r>
          </a:p>
        </p:txBody>
      </p:sp>
      <p:sp>
        <p:nvSpPr>
          <p:cNvPr id="36" name="TextBox 35">
            <a:extLst>
              <a:ext uri="{FF2B5EF4-FFF2-40B4-BE49-F238E27FC236}">
                <a16:creationId xmlns:a16="http://schemas.microsoft.com/office/drawing/2014/main" id="{077F7DA6-EE80-4D90-9D89-8411B72EE85B}"/>
              </a:ext>
            </a:extLst>
          </p:cNvPr>
          <p:cNvSpPr txBox="1"/>
          <p:nvPr/>
        </p:nvSpPr>
        <p:spPr>
          <a:xfrm>
            <a:off x="877793" y="2556565"/>
            <a:ext cx="1245853" cy="800219"/>
          </a:xfrm>
          <a:prstGeom prst="rect">
            <a:avLst/>
          </a:prstGeom>
          <a:noFill/>
        </p:spPr>
        <p:txBody>
          <a:bodyPr wrap="square" lIns="0" tIns="0" rIns="0" bIns="0" rtlCol="0">
            <a:spAutoFit/>
          </a:bodyPr>
          <a:lstStyle/>
          <a:p>
            <a:pPr>
              <a:spcBef>
                <a:spcPts val="450"/>
              </a:spcBef>
              <a:buSzPct val="100000"/>
            </a:pPr>
            <a:r>
              <a:rPr lang="en-GB" sz="2400" b="1" dirty="0">
                <a:solidFill>
                  <a:srgbClr val="EF8D21"/>
                </a:solidFill>
                <a:latin typeface="Tw Cen MT" panose="020B0602020104020603" pitchFamily="34" charset="0"/>
              </a:rPr>
              <a:t>7</a:t>
            </a:r>
          </a:p>
          <a:p>
            <a:r>
              <a:rPr lang="en-GB" sz="1400" dirty="0">
                <a:solidFill>
                  <a:srgbClr val="EF8D21"/>
                </a:solidFill>
                <a:latin typeface="Tw Cen MT" panose="020B0602020104020603" pitchFamily="34" charset="0"/>
              </a:rPr>
              <a:t>Start of Capstone Project</a:t>
            </a:r>
          </a:p>
        </p:txBody>
      </p:sp>
      <p:sp>
        <p:nvSpPr>
          <p:cNvPr id="44" name="TextBox 43">
            <a:extLst>
              <a:ext uri="{FF2B5EF4-FFF2-40B4-BE49-F238E27FC236}">
                <a16:creationId xmlns:a16="http://schemas.microsoft.com/office/drawing/2014/main" id="{F392346D-63F1-4A0F-841E-5616528A88FC}"/>
              </a:ext>
            </a:extLst>
          </p:cNvPr>
          <p:cNvSpPr txBox="1"/>
          <p:nvPr/>
        </p:nvSpPr>
        <p:spPr>
          <a:xfrm rot="16200000">
            <a:off x="1446575" y="5018134"/>
            <a:ext cx="1186311" cy="276999"/>
          </a:xfrm>
          <a:prstGeom prst="rect">
            <a:avLst/>
          </a:prstGeom>
          <a:noFill/>
        </p:spPr>
        <p:txBody>
          <a:bodyPr wrap="square" lIns="0" tIns="0" rIns="0" bIns="0" rtlCol="0">
            <a:spAutoFit/>
          </a:bodyPr>
          <a:lstStyle/>
          <a:p>
            <a:pPr algn="r">
              <a:spcBef>
                <a:spcPts val="450"/>
              </a:spcBef>
              <a:buSzPct val="100000"/>
            </a:pPr>
            <a:r>
              <a:rPr lang="en-GB" b="1" dirty="0">
                <a:solidFill>
                  <a:schemeClr val="accent3"/>
                </a:solidFill>
                <a:latin typeface="Tw Cen MT" panose="020B0602020104020603" pitchFamily="34" charset="0"/>
              </a:rPr>
              <a:t>October</a:t>
            </a:r>
            <a:endParaRPr lang="en-GB" sz="1050" dirty="0">
              <a:solidFill>
                <a:schemeClr val="accent3"/>
              </a:solidFill>
              <a:latin typeface="Tw Cen MT" panose="020B0602020104020603" pitchFamily="34" charset="0"/>
            </a:endParaRPr>
          </a:p>
        </p:txBody>
      </p:sp>
      <p:sp>
        <p:nvSpPr>
          <p:cNvPr id="52" name="TextBox 51">
            <a:extLst>
              <a:ext uri="{FF2B5EF4-FFF2-40B4-BE49-F238E27FC236}">
                <a16:creationId xmlns:a16="http://schemas.microsoft.com/office/drawing/2014/main" id="{FF25AC42-31C0-4ADB-BBA0-9950F7DC5222}"/>
              </a:ext>
            </a:extLst>
          </p:cNvPr>
          <p:cNvSpPr txBox="1"/>
          <p:nvPr/>
        </p:nvSpPr>
        <p:spPr>
          <a:xfrm rot="16200000">
            <a:off x="4968507" y="5018134"/>
            <a:ext cx="1186311" cy="276999"/>
          </a:xfrm>
          <a:prstGeom prst="rect">
            <a:avLst/>
          </a:prstGeom>
          <a:noFill/>
        </p:spPr>
        <p:txBody>
          <a:bodyPr wrap="square" lIns="0" tIns="0" rIns="0" bIns="0" rtlCol="0">
            <a:spAutoFit/>
          </a:bodyPr>
          <a:lstStyle/>
          <a:p>
            <a:pPr algn="r">
              <a:spcBef>
                <a:spcPts val="450"/>
              </a:spcBef>
              <a:buSzPct val="100000"/>
            </a:pPr>
            <a:r>
              <a:rPr lang="en-GB" b="1" dirty="0">
                <a:solidFill>
                  <a:schemeClr val="accent1"/>
                </a:solidFill>
                <a:latin typeface="Tw Cen MT" panose="020B0602020104020603" pitchFamily="34" charset="0"/>
              </a:rPr>
              <a:t>November</a:t>
            </a:r>
            <a:endParaRPr lang="en-GB" sz="1050" dirty="0">
              <a:solidFill>
                <a:schemeClr val="accent1"/>
              </a:solidFill>
              <a:latin typeface="Tw Cen MT" panose="020B0602020104020603" pitchFamily="34" charset="0"/>
            </a:endParaRPr>
          </a:p>
        </p:txBody>
      </p:sp>
      <p:sp>
        <p:nvSpPr>
          <p:cNvPr id="53" name="TextBox 52">
            <a:extLst>
              <a:ext uri="{FF2B5EF4-FFF2-40B4-BE49-F238E27FC236}">
                <a16:creationId xmlns:a16="http://schemas.microsoft.com/office/drawing/2014/main" id="{DF624A6F-8485-427C-9725-54AEB18D69E2}"/>
              </a:ext>
            </a:extLst>
          </p:cNvPr>
          <p:cNvSpPr txBox="1"/>
          <p:nvPr/>
        </p:nvSpPr>
        <p:spPr>
          <a:xfrm rot="16200000">
            <a:off x="8385576" y="5104346"/>
            <a:ext cx="1358739" cy="276999"/>
          </a:xfrm>
          <a:prstGeom prst="rect">
            <a:avLst/>
          </a:prstGeom>
          <a:noFill/>
        </p:spPr>
        <p:txBody>
          <a:bodyPr wrap="square" lIns="0" tIns="0" rIns="0" bIns="0" rtlCol="0">
            <a:spAutoFit/>
          </a:bodyPr>
          <a:lstStyle/>
          <a:p>
            <a:pPr algn="r">
              <a:spcBef>
                <a:spcPts val="450"/>
              </a:spcBef>
              <a:buSzPct val="100000"/>
            </a:pPr>
            <a:r>
              <a:rPr lang="en-GB" b="1" dirty="0">
                <a:solidFill>
                  <a:schemeClr val="accent3"/>
                </a:solidFill>
                <a:latin typeface="Tw Cen MT" panose="020B0602020104020603" pitchFamily="34" charset="0"/>
              </a:rPr>
              <a:t>December</a:t>
            </a:r>
            <a:endParaRPr lang="en-GB" sz="1050" dirty="0">
              <a:solidFill>
                <a:schemeClr val="accent3"/>
              </a:solidFill>
              <a:latin typeface="Tw Cen MT" panose="020B0602020104020603" pitchFamily="34" charset="0"/>
            </a:endParaRPr>
          </a:p>
        </p:txBody>
      </p:sp>
      <p:sp>
        <p:nvSpPr>
          <p:cNvPr id="56" name="Oval 55">
            <a:extLst>
              <a:ext uri="{FF2B5EF4-FFF2-40B4-BE49-F238E27FC236}">
                <a16:creationId xmlns:a16="http://schemas.microsoft.com/office/drawing/2014/main" id="{7ECD06DA-7020-459D-8174-4C8A6DE59BA9}"/>
              </a:ext>
            </a:extLst>
          </p:cNvPr>
          <p:cNvSpPr/>
          <p:nvPr/>
        </p:nvSpPr>
        <p:spPr bwMode="gray">
          <a:xfrm>
            <a:off x="1732900" y="3835919"/>
            <a:ext cx="696976" cy="663666"/>
          </a:xfrm>
          <a:prstGeom prst="ellipse">
            <a:avLst/>
          </a:prstGeom>
          <a:solidFill>
            <a:schemeClr val="accent3"/>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dirty="0">
              <a:solidFill>
                <a:schemeClr val="bg1"/>
              </a:solidFill>
              <a:latin typeface="Tw Cen MT" panose="020B0602020104020603" pitchFamily="34" charset="0"/>
            </a:endParaRPr>
          </a:p>
        </p:txBody>
      </p:sp>
      <p:cxnSp>
        <p:nvCxnSpPr>
          <p:cNvPr id="61" name="Straight Connector 60">
            <a:extLst>
              <a:ext uri="{FF2B5EF4-FFF2-40B4-BE49-F238E27FC236}">
                <a16:creationId xmlns:a16="http://schemas.microsoft.com/office/drawing/2014/main" id="{C0159D91-EF22-4A1C-8831-8ABB963ADBC6}"/>
              </a:ext>
            </a:extLst>
          </p:cNvPr>
          <p:cNvCxnSpPr>
            <a:cxnSpLocks/>
          </p:cNvCxnSpPr>
          <p:nvPr/>
        </p:nvCxnSpPr>
        <p:spPr>
          <a:xfrm flipV="1">
            <a:off x="745884" y="2678539"/>
            <a:ext cx="0" cy="1478157"/>
          </a:xfrm>
          <a:prstGeom prst="line">
            <a:avLst/>
          </a:prstGeom>
          <a:ln w="19050">
            <a:solidFill>
              <a:srgbClr val="EF8D2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6165B62C-503C-4CE9-87A3-D0FBE987B225}"/>
              </a:ext>
            </a:extLst>
          </p:cNvPr>
          <p:cNvSpPr/>
          <p:nvPr/>
        </p:nvSpPr>
        <p:spPr bwMode="gray">
          <a:xfrm>
            <a:off x="652350" y="4068357"/>
            <a:ext cx="187069" cy="178129"/>
          </a:xfrm>
          <a:prstGeom prst="ellipse">
            <a:avLst/>
          </a:prstGeom>
          <a:solidFill>
            <a:srgbClr val="EF8D21"/>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dirty="0">
              <a:solidFill>
                <a:schemeClr val="accent4"/>
              </a:solidFill>
              <a:latin typeface="Tw Cen MT" panose="020B0602020104020603" pitchFamily="34" charset="0"/>
            </a:endParaRPr>
          </a:p>
        </p:txBody>
      </p:sp>
      <p:sp>
        <p:nvSpPr>
          <p:cNvPr id="63" name="Oval 62">
            <a:extLst>
              <a:ext uri="{FF2B5EF4-FFF2-40B4-BE49-F238E27FC236}">
                <a16:creationId xmlns:a16="http://schemas.microsoft.com/office/drawing/2014/main" id="{43470E24-E99D-49E0-90BB-449EE3905247}"/>
              </a:ext>
            </a:extLst>
          </p:cNvPr>
          <p:cNvSpPr/>
          <p:nvPr/>
        </p:nvSpPr>
        <p:spPr bwMode="gray">
          <a:xfrm>
            <a:off x="2972992" y="4067631"/>
            <a:ext cx="187069" cy="178129"/>
          </a:xfrm>
          <a:prstGeom prst="ellipse">
            <a:avLst/>
          </a:prstGeom>
          <a:solidFill>
            <a:srgbClr val="EF8D21"/>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dirty="0">
              <a:solidFill>
                <a:schemeClr val="accent4"/>
              </a:solidFill>
              <a:latin typeface="Tw Cen MT" panose="020B0602020104020603" pitchFamily="34" charset="0"/>
            </a:endParaRPr>
          </a:p>
        </p:txBody>
      </p:sp>
      <p:sp>
        <p:nvSpPr>
          <p:cNvPr id="64" name="Oval 63">
            <a:extLst>
              <a:ext uri="{FF2B5EF4-FFF2-40B4-BE49-F238E27FC236}">
                <a16:creationId xmlns:a16="http://schemas.microsoft.com/office/drawing/2014/main" id="{F2CB36B0-4791-4DB6-BBF2-E7E02EA3C8E3}"/>
              </a:ext>
            </a:extLst>
          </p:cNvPr>
          <p:cNvSpPr/>
          <p:nvPr/>
        </p:nvSpPr>
        <p:spPr bwMode="gray">
          <a:xfrm>
            <a:off x="3650461" y="4067630"/>
            <a:ext cx="187069" cy="178129"/>
          </a:xfrm>
          <a:prstGeom prst="ellipse">
            <a:avLst/>
          </a:prstGeom>
          <a:solidFill>
            <a:srgbClr val="EF8D21"/>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dirty="0">
              <a:solidFill>
                <a:schemeClr val="accent4"/>
              </a:solidFill>
              <a:latin typeface="Tw Cen MT" panose="020B0602020104020603" pitchFamily="34" charset="0"/>
            </a:endParaRPr>
          </a:p>
        </p:txBody>
      </p:sp>
      <p:cxnSp>
        <p:nvCxnSpPr>
          <p:cNvPr id="65" name="Straight Connector 64">
            <a:extLst>
              <a:ext uri="{FF2B5EF4-FFF2-40B4-BE49-F238E27FC236}">
                <a16:creationId xmlns:a16="http://schemas.microsoft.com/office/drawing/2014/main" id="{E01C5552-5798-4F30-AE17-9F2920272CB9}"/>
              </a:ext>
            </a:extLst>
          </p:cNvPr>
          <p:cNvCxnSpPr>
            <a:cxnSpLocks/>
          </p:cNvCxnSpPr>
          <p:nvPr/>
        </p:nvCxnSpPr>
        <p:spPr>
          <a:xfrm flipV="1">
            <a:off x="3082094" y="1852089"/>
            <a:ext cx="9684" cy="222029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0A2764-3DD2-445A-8B5F-D7DD0E9062DE}"/>
              </a:ext>
            </a:extLst>
          </p:cNvPr>
          <p:cNvCxnSpPr>
            <a:cxnSpLocks/>
          </p:cNvCxnSpPr>
          <p:nvPr/>
        </p:nvCxnSpPr>
        <p:spPr>
          <a:xfrm flipH="1" flipV="1">
            <a:off x="3743995" y="4245759"/>
            <a:ext cx="0" cy="221749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8A7E3A0-1943-481B-9AA0-69F6F26530FA}"/>
              </a:ext>
            </a:extLst>
          </p:cNvPr>
          <p:cNvSpPr/>
          <p:nvPr/>
        </p:nvSpPr>
        <p:spPr bwMode="gray">
          <a:xfrm>
            <a:off x="5213173" y="3825589"/>
            <a:ext cx="696976" cy="663666"/>
          </a:xfrm>
          <a:prstGeom prst="ellipse">
            <a:avLst/>
          </a:prstGeom>
          <a:solidFill>
            <a:schemeClr val="accent1"/>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dirty="0">
              <a:solidFill>
                <a:schemeClr val="bg1"/>
              </a:solidFill>
              <a:latin typeface="Tw Cen MT" panose="020B0602020104020603" pitchFamily="34" charset="0"/>
            </a:endParaRPr>
          </a:p>
        </p:txBody>
      </p:sp>
      <p:sp>
        <p:nvSpPr>
          <p:cNvPr id="69" name="Oval 68">
            <a:extLst>
              <a:ext uri="{FF2B5EF4-FFF2-40B4-BE49-F238E27FC236}">
                <a16:creationId xmlns:a16="http://schemas.microsoft.com/office/drawing/2014/main" id="{762FE4F1-D245-4E3A-9518-A91FD0A25645}"/>
              </a:ext>
            </a:extLst>
          </p:cNvPr>
          <p:cNvSpPr/>
          <p:nvPr/>
        </p:nvSpPr>
        <p:spPr bwMode="gray">
          <a:xfrm>
            <a:off x="7141689" y="4068357"/>
            <a:ext cx="187069" cy="178129"/>
          </a:xfrm>
          <a:prstGeom prst="ellipse">
            <a:avLst/>
          </a:prstGeom>
          <a:solidFill>
            <a:schemeClr val="accent1"/>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dirty="0">
              <a:solidFill>
                <a:schemeClr val="bg1"/>
              </a:solidFill>
              <a:latin typeface="Tw Cen MT" panose="020B0602020104020603" pitchFamily="34" charset="0"/>
            </a:endParaRPr>
          </a:p>
        </p:txBody>
      </p:sp>
      <p:sp>
        <p:nvSpPr>
          <p:cNvPr id="70" name="Oval 69">
            <a:extLst>
              <a:ext uri="{FF2B5EF4-FFF2-40B4-BE49-F238E27FC236}">
                <a16:creationId xmlns:a16="http://schemas.microsoft.com/office/drawing/2014/main" id="{21795279-BFE6-4EE1-9966-76DAFAE457B4}"/>
              </a:ext>
            </a:extLst>
          </p:cNvPr>
          <p:cNvSpPr/>
          <p:nvPr/>
        </p:nvSpPr>
        <p:spPr bwMode="gray">
          <a:xfrm>
            <a:off x="7916372" y="4067630"/>
            <a:ext cx="187069" cy="178129"/>
          </a:xfrm>
          <a:prstGeom prst="ellipse">
            <a:avLst/>
          </a:prstGeom>
          <a:solidFill>
            <a:schemeClr val="accent1"/>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dirty="0">
              <a:solidFill>
                <a:schemeClr val="bg1"/>
              </a:solidFill>
              <a:latin typeface="Tw Cen MT" panose="020B0602020104020603" pitchFamily="34" charset="0"/>
            </a:endParaRPr>
          </a:p>
        </p:txBody>
      </p:sp>
      <p:cxnSp>
        <p:nvCxnSpPr>
          <p:cNvPr id="71" name="Straight Connector 70">
            <a:extLst>
              <a:ext uri="{FF2B5EF4-FFF2-40B4-BE49-F238E27FC236}">
                <a16:creationId xmlns:a16="http://schemas.microsoft.com/office/drawing/2014/main" id="{CA315D20-2758-44D0-9A57-82D8EC9A7143}"/>
              </a:ext>
            </a:extLst>
          </p:cNvPr>
          <p:cNvCxnSpPr>
            <a:cxnSpLocks/>
          </p:cNvCxnSpPr>
          <p:nvPr/>
        </p:nvCxnSpPr>
        <p:spPr>
          <a:xfrm flipH="1" flipV="1">
            <a:off x="7235224" y="4246486"/>
            <a:ext cx="0" cy="221749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5C70FA7-5089-47DE-BC66-CF668DDCA3A2}"/>
              </a:ext>
            </a:extLst>
          </p:cNvPr>
          <p:cNvCxnSpPr>
            <a:cxnSpLocks/>
          </p:cNvCxnSpPr>
          <p:nvPr/>
        </p:nvCxnSpPr>
        <p:spPr>
          <a:xfrm flipH="1" flipV="1">
            <a:off x="8009906" y="1862931"/>
            <a:ext cx="0" cy="221749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C3D62E5E-67CE-43A7-86F3-98E1559F53FD}"/>
              </a:ext>
            </a:extLst>
          </p:cNvPr>
          <p:cNvSpPr/>
          <p:nvPr/>
        </p:nvSpPr>
        <p:spPr bwMode="gray">
          <a:xfrm>
            <a:off x="8740093" y="3825588"/>
            <a:ext cx="696976" cy="663666"/>
          </a:xfrm>
          <a:prstGeom prst="ellipse">
            <a:avLst/>
          </a:prstGeom>
          <a:solidFill>
            <a:schemeClr val="accent3"/>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dirty="0">
              <a:solidFill>
                <a:schemeClr val="bg1"/>
              </a:solidFill>
              <a:latin typeface="Tw Cen MT" panose="020B0602020104020603" pitchFamily="34" charset="0"/>
            </a:endParaRPr>
          </a:p>
        </p:txBody>
      </p:sp>
      <p:sp>
        <p:nvSpPr>
          <p:cNvPr id="74" name="Oval 73">
            <a:extLst>
              <a:ext uri="{FF2B5EF4-FFF2-40B4-BE49-F238E27FC236}">
                <a16:creationId xmlns:a16="http://schemas.microsoft.com/office/drawing/2014/main" id="{9A24555F-EC42-4D8D-9903-FC77F99738BE}"/>
              </a:ext>
            </a:extLst>
          </p:cNvPr>
          <p:cNvSpPr/>
          <p:nvPr/>
        </p:nvSpPr>
        <p:spPr bwMode="gray">
          <a:xfrm>
            <a:off x="9794084" y="4068357"/>
            <a:ext cx="187069" cy="178129"/>
          </a:xfrm>
          <a:prstGeom prst="ellipse">
            <a:avLst/>
          </a:prstGeom>
          <a:solidFill>
            <a:schemeClr val="accent3"/>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en-GB" sz="1200" b="1" dirty="0">
              <a:solidFill>
                <a:schemeClr val="bg1"/>
              </a:solidFill>
              <a:latin typeface="Tw Cen MT" panose="020B0602020104020603" pitchFamily="34" charset="0"/>
            </a:endParaRPr>
          </a:p>
        </p:txBody>
      </p:sp>
      <p:cxnSp>
        <p:nvCxnSpPr>
          <p:cNvPr id="75" name="Straight Connector 74">
            <a:extLst>
              <a:ext uri="{FF2B5EF4-FFF2-40B4-BE49-F238E27FC236}">
                <a16:creationId xmlns:a16="http://schemas.microsoft.com/office/drawing/2014/main" id="{1F27FD6C-C4B0-480B-A589-30A11759ECBC}"/>
              </a:ext>
            </a:extLst>
          </p:cNvPr>
          <p:cNvCxnSpPr>
            <a:cxnSpLocks/>
          </p:cNvCxnSpPr>
          <p:nvPr/>
        </p:nvCxnSpPr>
        <p:spPr>
          <a:xfrm flipV="1">
            <a:off x="9887619" y="2590200"/>
            <a:ext cx="0" cy="147815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7997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246648-CEDB-4EC9-A919-83CF6A3457D7}"/>
              </a:ext>
            </a:extLst>
          </p:cNvPr>
          <p:cNvPicPr>
            <a:picLocks noGrp="1"/>
          </p:cNvPicPr>
          <p:nvPr>
            <p:ph idx="4294967295"/>
          </p:nvPr>
        </p:nvPicPr>
        <p:blipFill rotWithShape="1">
          <a:blip r:embed="rId2" cstate="print">
            <a:extLst>
              <a:ext uri="{28A0092B-C50C-407E-A947-70E740481C1C}">
                <a14:useLocalDpi xmlns:a14="http://schemas.microsoft.com/office/drawing/2010/main" val="0"/>
              </a:ext>
            </a:extLst>
          </a:blip>
          <a:srcRect l="3718" t="3419" r="3590" b="12250"/>
          <a:stretch/>
        </p:blipFill>
        <p:spPr bwMode="auto">
          <a:xfrm>
            <a:off x="0" y="438150"/>
            <a:ext cx="5516563" cy="2820988"/>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0A745EF-67D0-4D52-8340-B6187FAB085C}"/>
              </a:ext>
            </a:extLst>
          </p:cNvPr>
          <p:cNvPicPr/>
          <p:nvPr/>
        </p:nvPicPr>
        <p:blipFill rotWithShape="1">
          <a:blip r:embed="rId3" cstate="print">
            <a:extLst>
              <a:ext uri="{28A0092B-C50C-407E-A947-70E740481C1C}">
                <a14:useLocalDpi xmlns:a14="http://schemas.microsoft.com/office/drawing/2010/main" val="0"/>
              </a:ext>
            </a:extLst>
          </a:blip>
          <a:srcRect l="3846" t="3419" r="3846" b="11567"/>
          <a:stretch/>
        </p:blipFill>
        <p:spPr bwMode="auto">
          <a:xfrm>
            <a:off x="6192232" y="416894"/>
            <a:ext cx="5486400" cy="284226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E0BBA18-AFC5-4514-A693-EB5DE1881E31}"/>
              </a:ext>
            </a:extLst>
          </p:cNvPr>
          <p:cNvSpPr txBox="1"/>
          <p:nvPr/>
        </p:nvSpPr>
        <p:spPr>
          <a:xfrm>
            <a:off x="509047" y="3949831"/>
            <a:ext cx="9992413" cy="646331"/>
          </a:xfrm>
          <a:prstGeom prst="rect">
            <a:avLst/>
          </a:prstGeom>
          <a:noFill/>
        </p:spPr>
        <p:txBody>
          <a:bodyPr wrap="square" rtlCol="0">
            <a:spAutoFit/>
          </a:bodyPr>
          <a:lstStyle/>
          <a:p>
            <a:pPr algn="ctr"/>
            <a:r>
              <a:rPr lang="en-US" dirty="0">
                <a:ea typeface="Calibri" panose="020F0502020204030204" pitchFamily="34" charset="0"/>
                <a:cs typeface="Times New Roman" panose="02020603050405020304" pitchFamily="18" charset="0"/>
              </a:rPr>
              <a:t>C</a:t>
            </a:r>
            <a:r>
              <a:rPr lang="en-US" sz="1800" dirty="0">
                <a:effectLst/>
                <a:ea typeface="Calibri" panose="020F0502020204030204" pitchFamily="34" charset="0"/>
                <a:cs typeface="Times New Roman" panose="02020603050405020304" pitchFamily="18" charset="0"/>
              </a:rPr>
              <a:t>hecked the view created by writing select queries and saved all the tables</a:t>
            </a:r>
          </a:p>
          <a:p>
            <a:pPr algn="ctr"/>
            <a:endParaRPr lang="en-US" dirty="0"/>
          </a:p>
        </p:txBody>
      </p:sp>
    </p:spTree>
    <p:extLst>
      <p:ext uri="{BB962C8B-B14F-4D97-AF65-F5344CB8AC3E}">
        <p14:creationId xmlns:p14="http://schemas.microsoft.com/office/powerpoint/2010/main" val="1289929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901D4-4960-46AD-B1C1-BC68B957D558}"/>
              </a:ext>
            </a:extLst>
          </p:cNvPr>
          <p:cNvPicPr/>
          <p:nvPr/>
        </p:nvPicPr>
        <p:blipFill rotWithShape="1">
          <a:blip r:embed="rId2" cstate="print">
            <a:extLst>
              <a:ext uri="{28A0092B-C50C-407E-A947-70E740481C1C}">
                <a14:useLocalDpi xmlns:a14="http://schemas.microsoft.com/office/drawing/2010/main" val="0"/>
              </a:ext>
            </a:extLst>
          </a:blip>
          <a:srcRect l="3718" t="3875" r="3846" b="11795"/>
          <a:stretch/>
        </p:blipFill>
        <p:spPr bwMode="auto">
          <a:xfrm>
            <a:off x="0" y="432159"/>
            <a:ext cx="6171414" cy="3838183"/>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6F6C73FD-73BC-4017-8C5A-DC0103AEA6FC}"/>
              </a:ext>
            </a:extLst>
          </p:cNvPr>
          <p:cNvPicPr/>
          <p:nvPr/>
        </p:nvPicPr>
        <p:blipFill rotWithShape="1">
          <a:blip r:embed="rId3" cstate="print">
            <a:extLst>
              <a:ext uri="{28A0092B-C50C-407E-A947-70E740481C1C}">
                <a14:useLocalDpi xmlns:a14="http://schemas.microsoft.com/office/drawing/2010/main" val="0"/>
              </a:ext>
            </a:extLst>
          </a:blip>
          <a:srcRect l="3590" t="3874" r="3718" b="11795"/>
          <a:stretch/>
        </p:blipFill>
        <p:spPr bwMode="auto">
          <a:xfrm>
            <a:off x="6171414" y="432160"/>
            <a:ext cx="5951456" cy="3838182"/>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A58DFC7D-179E-4168-A0D4-E61164F8F675}"/>
              </a:ext>
            </a:extLst>
          </p:cNvPr>
          <p:cNvSpPr txBox="1"/>
          <p:nvPr/>
        </p:nvSpPr>
        <p:spPr>
          <a:xfrm>
            <a:off x="-264235" y="5304921"/>
            <a:ext cx="5889376" cy="1657377"/>
          </a:xfrm>
          <a:prstGeom prst="rect">
            <a:avLst/>
          </a:prstGeom>
          <a:noFill/>
        </p:spPr>
        <p:txBody>
          <a:bodyPr wrap="square" rtlCol="0">
            <a:spAutoFit/>
          </a:bodyPr>
          <a:lstStyle/>
          <a:p>
            <a:pPr marL="457200" marR="0">
              <a:lnSpc>
                <a:spcPct val="107000"/>
              </a:lnSpc>
              <a:spcBef>
                <a:spcPts val="0"/>
              </a:spcBef>
              <a:spcAft>
                <a:spcPts val="0"/>
              </a:spcAft>
            </a:pPr>
            <a:r>
              <a:rPr lang="en-US" sz="1800" dirty="0">
                <a:effectLst/>
                <a:ea typeface="Times New Roman" panose="02020603050405020304" pitchFamily="18" charset="0"/>
                <a:cs typeface="Times New Roman" panose="02020603050405020304" pitchFamily="18" charset="0"/>
              </a:rPr>
              <a:t>Linking the </a:t>
            </a:r>
            <a:r>
              <a:rPr lang="en-US" dirty="0">
                <a:ea typeface="Times New Roman" panose="02020603050405020304" pitchFamily="18" charset="0"/>
                <a:cs typeface="Times New Roman" panose="02020603050405020304" pitchFamily="18" charset="0"/>
              </a:rPr>
              <a:t>Power BI</a:t>
            </a:r>
            <a:r>
              <a:rPr lang="en-US" sz="1800" dirty="0">
                <a:effectLst/>
                <a:ea typeface="Times New Roman" panose="02020603050405020304" pitchFamily="18" charset="0"/>
                <a:cs typeface="Times New Roman" panose="02020603050405020304" pitchFamily="18" charset="0"/>
              </a:rPr>
              <a:t> to SQL Serverless database and viewing the list of view tables in Power BI</a:t>
            </a:r>
            <a:endParaRPr lang="en-US" sz="1800" dirty="0">
              <a:effectLst/>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dirty="0">
                <a:effectLst/>
                <a:ea typeface="Calibri" panose="020F0502020204030204" pitchFamily="34" charset="0"/>
                <a:cs typeface="Times New Roman" panose="02020603050405020304" pitchFamily="18" charset="0"/>
              </a:rPr>
              <a:t>Provide Synapse- Serverless SQL endpoint and selected “Direct Query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5" name="TextBox 4">
            <a:extLst>
              <a:ext uri="{FF2B5EF4-FFF2-40B4-BE49-F238E27FC236}">
                <a16:creationId xmlns:a16="http://schemas.microsoft.com/office/drawing/2014/main" id="{0C9D6D4C-C541-4682-A302-247708557DD0}"/>
              </a:ext>
            </a:extLst>
          </p:cNvPr>
          <p:cNvSpPr txBox="1"/>
          <p:nvPr/>
        </p:nvSpPr>
        <p:spPr>
          <a:xfrm>
            <a:off x="6777872" y="4128940"/>
            <a:ext cx="4619134" cy="646331"/>
          </a:xfrm>
          <a:prstGeom prst="rect">
            <a:avLst/>
          </a:prstGeom>
          <a:noFill/>
        </p:spPr>
        <p:txBody>
          <a:bodyPr wrap="square" rtlCol="0">
            <a:spAutoFit/>
          </a:bodyPr>
          <a:lstStyle/>
          <a:p>
            <a:r>
              <a:rPr lang="en-US" sz="1800" dirty="0">
                <a:effectLst/>
                <a:ea typeface="Times New Roman" panose="02020603050405020304" pitchFamily="18" charset="0"/>
                <a:cs typeface="Times New Roman" panose="02020603050405020304" pitchFamily="18" charset="0"/>
              </a:rPr>
              <a:t>List of view tables in </a:t>
            </a:r>
            <a:r>
              <a:rPr lang="en-US" dirty="0">
                <a:ea typeface="Times New Roman" panose="02020603050405020304" pitchFamily="18" charset="0"/>
                <a:cs typeface="Times New Roman" panose="02020603050405020304" pitchFamily="18" charset="0"/>
              </a:rPr>
              <a:t>Power BI</a:t>
            </a:r>
            <a:endParaRPr lang="en-US" sz="18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55505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638B-C826-4DE8-BBD9-ABB135737F28}"/>
              </a:ext>
            </a:extLst>
          </p:cNvPr>
          <p:cNvSpPr>
            <a:spLocks noGrp="1"/>
          </p:cNvSpPr>
          <p:nvPr>
            <p:ph type="title"/>
          </p:nvPr>
        </p:nvSpPr>
        <p:spPr/>
        <p:txBody>
          <a:bodyPr/>
          <a:lstStyle/>
          <a:p>
            <a:r>
              <a:rPr lang="en-US" dirty="0"/>
              <a:t>   Various Analytics on Power BI</a:t>
            </a:r>
          </a:p>
        </p:txBody>
      </p:sp>
      <p:pic>
        <p:nvPicPr>
          <p:cNvPr id="4" name="Content Placeholder 3">
            <a:extLst>
              <a:ext uri="{FF2B5EF4-FFF2-40B4-BE49-F238E27FC236}">
                <a16:creationId xmlns:a16="http://schemas.microsoft.com/office/drawing/2014/main" id="{852D9500-B30C-4492-B08D-E8264F5F5542}"/>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4103" t="15043" r="53717" b="34359"/>
          <a:stretch/>
        </p:blipFill>
        <p:spPr bwMode="auto">
          <a:xfrm>
            <a:off x="1489468" y="2106891"/>
            <a:ext cx="3949307" cy="2780367"/>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A34BA22-6A48-4AF3-B0A1-DB52EFEC103B}"/>
              </a:ext>
            </a:extLst>
          </p:cNvPr>
          <p:cNvPicPr/>
          <p:nvPr/>
        </p:nvPicPr>
        <p:blipFill rotWithShape="1">
          <a:blip r:embed="rId3" cstate="print">
            <a:extLst>
              <a:ext uri="{28A0092B-C50C-407E-A947-70E740481C1C}">
                <a14:useLocalDpi xmlns:a14="http://schemas.microsoft.com/office/drawing/2010/main" val="0"/>
              </a:ext>
            </a:extLst>
          </a:blip>
          <a:srcRect l="3333" t="15499" r="43718" b="30940"/>
          <a:stretch/>
        </p:blipFill>
        <p:spPr bwMode="auto">
          <a:xfrm>
            <a:off x="6408420" y="2163574"/>
            <a:ext cx="4145280" cy="266700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CBCD0B-2856-4328-95F7-835549175E24}"/>
              </a:ext>
            </a:extLst>
          </p:cNvPr>
          <p:cNvSpPr txBox="1"/>
          <p:nvPr/>
        </p:nvSpPr>
        <p:spPr>
          <a:xfrm>
            <a:off x="1419225" y="5227527"/>
            <a:ext cx="4171950" cy="671915"/>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ea typeface="Calibri" panose="020F0502020204030204" pitchFamily="34" charset="0"/>
                <a:cs typeface="Times New Roman" panose="02020603050405020304" pitchFamily="18" charset="0"/>
              </a:rPr>
              <a:t>People with age group 24 to 36 tend to respond more</a:t>
            </a:r>
          </a:p>
        </p:txBody>
      </p:sp>
      <p:sp>
        <p:nvSpPr>
          <p:cNvPr id="7" name="TextBox 6">
            <a:extLst>
              <a:ext uri="{FF2B5EF4-FFF2-40B4-BE49-F238E27FC236}">
                <a16:creationId xmlns:a16="http://schemas.microsoft.com/office/drawing/2014/main" id="{BC68D25A-F6C7-4DD9-9F3D-23740470AAA4}"/>
              </a:ext>
            </a:extLst>
          </p:cNvPr>
          <p:cNvSpPr txBox="1"/>
          <p:nvPr/>
        </p:nvSpPr>
        <p:spPr>
          <a:xfrm>
            <a:off x="6408420" y="5195878"/>
            <a:ext cx="4145280" cy="923330"/>
          </a:xfrm>
          <a:prstGeom prst="rect">
            <a:avLst/>
          </a:prstGeom>
          <a:noFill/>
        </p:spPr>
        <p:txBody>
          <a:bodyPr wrap="square" rtlCol="0">
            <a:spAutoFit/>
          </a:bodyPr>
          <a:lstStyle/>
          <a:p>
            <a:r>
              <a:rPr lang="en-US" sz="1800" dirty="0">
                <a:effectLst/>
                <a:ea typeface="Times New Roman" panose="02020603050405020304" pitchFamily="18" charset="0"/>
                <a:cs typeface="Times New Roman" panose="02020603050405020304" pitchFamily="18" charset="0"/>
              </a:rPr>
              <a:t>The right mode to contact the customers is the cellular mode</a:t>
            </a:r>
            <a:endParaRPr lang="en-US" sz="18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95562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3DF2FF-585B-4911-8ED3-007C2CA70276}"/>
              </a:ext>
            </a:extLst>
          </p:cNvPr>
          <p:cNvPicPr/>
          <p:nvPr/>
        </p:nvPicPr>
        <p:blipFill rotWithShape="1">
          <a:blip r:embed="rId2" cstate="print">
            <a:extLst>
              <a:ext uri="{28A0092B-C50C-407E-A947-70E740481C1C}">
                <a14:useLocalDpi xmlns:a14="http://schemas.microsoft.com/office/drawing/2010/main" val="0"/>
              </a:ext>
            </a:extLst>
          </a:blip>
          <a:srcRect l="3878" t="15386" r="53333" b="32193"/>
          <a:stretch/>
        </p:blipFill>
        <p:spPr bwMode="auto">
          <a:xfrm>
            <a:off x="971550" y="428625"/>
            <a:ext cx="5124450" cy="3428999"/>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FC50C83-0929-47BF-8E24-C4CC360F7A26}"/>
              </a:ext>
            </a:extLst>
          </p:cNvPr>
          <p:cNvPicPr/>
          <p:nvPr/>
        </p:nvPicPr>
        <p:blipFill rotWithShape="1">
          <a:blip r:embed="rId3" cstate="print">
            <a:extLst>
              <a:ext uri="{28A0092B-C50C-407E-A947-70E740481C1C}">
                <a14:useLocalDpi xmlns:a14="http://schemas.microsoft.com/office/drawing/2010/main" val="0"/>
              </a:ext>
            </a:extLst>
          </a:blip>
          <a:srcRect l="3045" t="16410" r="43749" b="30598"/>
          <a:stretch/>
        </p:blipFill>
        <p:spPr bwMode="auto">
          <a:xfrm>
            <a:off x="6276974" y="428625"/>
            <a:ext cx="5248276" cy="3428998"/>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8DF5EE2A-9D9F-4536-B197-6BC79F9802F8}"/>
              </a:ext>
            </a:extLst>
          </p:cNvPr>
          <p:cNvSpPr txBox="1"/>
          <p:nvPr/>
        </p:nvSpPr>
        <p:spPr>
          <a:xfrm>
            <a:off x="1771649" y="4298917"/>
            <a:ext cx="4505325" cy="369332"/>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Thursday yields a high success rate</a:t>
            </a:r>
            <a:endParaRPr lang="en-US" dirty="0"/>
          </a:p>
        </p:txBody>
      </p:sp>
      <p:sp>
        <p:nvSpPr>
          <p:cNvPr id="7" name="TextBox 6">
            <a:extLst>
              <a:ext uri="{FF2B5EF4-FFF2-40B4-BE49-F238E27FC236}">
                <a16:creationId xmlns:a16="http://schemas.microsoft.com/office/drawing/2014/main" id="{0B5B5BEB-6C6A-4775-BBFA-7A86EDF7D367}"/>
              </a:ext>
            </a:extLst>
          </p:cNvPr>
          <p:cNvSpPr txBox="1"/>
          <p:nvPr/>
        </p:nvSpPr>
        <p:spPr>
          <a:xfrm>
            <a:off x="6693915" y="4298917"/>
            <a:ext cx="4743450" cy="1200329"/>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The highest number of response came from the customers who are having job and who are </a:t>
            </a:r>
            <a:r>
              <a:rPr lang="en-US" sz="1800" dirty="0" err="1">
                <a:effectLst/>
                <a:ea typeface="Calibri" panose="020F0502020204030204" pitchFamily="34" charset="0"/>
                <a:cs typeface="Times New Roman" panose="02020603050405020304" pitchFamily="18" charset="0"/>
              </a:rPr>
              <a:t>aving</a:t>
            </a:r>
            <a:r>
              <a:rPr lang="en-US" sz="1800" dirty="0">
                <a:effectLst/>
                <a:ea typeface="Calibri" panose="020F0502020204030204" pitchFamily="34" charset="0"/>
                <a:cs typeface="Times New Roman" panose="02020603050405020304" pitchFamily="18" charset="0"/>
              </a:rPr>
              <a:t> university degree </a:t>
            </a:r>
          </a:p>
          <a:p>
            <a:endParaRPr lang="en-US" dirty="0"/>
          </a:p>
        </p:txBody>
      </p:sp>
    </p:spTree>
    <p:extLst>
      <p:ext uri="{BB962C8B-B14F-4D97-AF65-F5344CB8AC3E}">
        <p14:creationId xmlns:p14="http://schemas.microsoft.com/office/powerpoint/2010/main" val="3101417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A16B73-B24E-414B-8FF3-7D4626638A45}"/>
              </a:ext>
            </a:extLst>
          </p:cNvPr>
          <p:cNvSpPr>
            <a:spLocks noGrp="1"/>
          </p:cNvSpPr>
          <p:nvPr>
            <p:ph type="title"/>
          </p:nvPr>
        </p:nvSpPr>
        <p:spPr/>
        <p:txBody>
          <a:bodyPr/>
          <a:lstStyle/>
          <a:p>
            <a:r>
              <a:rPr lang="en-US" dirty="0"/>
              <a:t>Task 3.3 – Deployment of Models using Flask</a:t>
            </a:r>
          </a:p>
        </p:txBody>
      </p:sp>
      <p:pic>
        <p:nvPicPr>
          <p:cNvPr id="13" name="Content Placeholder 12" descr="Text&#10;&#10;Description automatically generated">
            <a:extLst>
              <a:ext uri="{FF2B5EF4-FFF2-40B4-BE49-F238E27FC236}">
                <a16:creationId xmlns:a16="http://schemas.microsoft.com/office/drawing/2014/main" id="{CFCBF9D9-2948-4EE5-B7C2-B8DBA37E5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244" y="2143125"/>
            <a:ext cx="5516081" cy="3760788"/>
          </a:xfrm>
        </p:spPr>
      </p:pic>
      <p:pic>
        <p:nvPicPr>
          <p:cNvPr id="15" name="Picture 14" descr="Text&#10;&#10;Description automatically generated">
            <a:extLst>
              <a:ext uri="{FF2B5EF4-FFF2-40B4-BE49-F238E27FC236}">
                <a16:creationId xmlns:a16="http://schemas.microsoft.com/office/drawing/2014/main" id="{59CCCCF6-FF83-4E79-9E57-6EB12CB13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0" y="2143125"/>
            <a:ext cx="5632690" cy="3760788"/>
          </a:xfrm>
          <a:prstGeom prst="rect">
            <a:avLst/>
          </a:prstGeom>
        </p:spPr>
      </p:pic>
    </p:spTree>
    <p:extLst>
      <p:ext uri="{BB962C8B-B14F-4D97-AF65-F5344CB8AC3E}">
        <p14:creationId xmlns:p14="http://schemas.microsoft.com/office/powerpoint/2010/main" val="2721928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E0F78F2E-DD68-4479-9A08-25FEBDB82053}"/>
              </a:ext>
            </a:extLst>
          </p:cNvPr>
          <p:cNvPicPr>
            <a:picLocks noChangeAspect="1"/>
          </p:cNvPicPr>
          <p:nvPr/>
        </p:nvPicPr>
        <p:blipFill rotWithShape="1">
          <a:blip r:embed="rId2">
            <a:extLst>
              <a:ext uri="{28A0092B-C50C-407E-A947-70E740481C1C}">
                <a14:useLocalDpi xmlns:a14="http://schemas.microsoft.com/office/drawing/2010/main" val="0"/>
              </a:ext>
            </a:extLst>
          </a:blip>
          <a:srcRect b="48400"/>
          <a:stretch/>
        </p:blipFill>
        <p:spPr>
          <a:xfrm>
            <a:off x="227678" y="4266224"/>
            <a:ext cx="5112062" cy="1322109"/>
          </a:xfrm>
          <a:prstGeom prst="rect">
            <a:avLst/>
          </a:prstGeom>
        </p:spPr>
      </p:pic>
      <p:pic>
        <p:nvPicPr>
          <p:cNvPr id="6" name="Content Placeholder 6" descr="Graphical user interface, application&#10;&#10;Description automatically generated">
            <a:extLst>
              <a:ext uri="{FF2B5EF4-FFF2-40B4-BE49-F238E27FC236}">
                <a16:creationId xmlns:a16="http://schemas.microsoft.com/office/drawing/2014/main" id="{76BD35AC-A340-4631-B0C4-84FD85A14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2" y="0"/>
            <a:ext cx="5824611" cy="3988953"/>
          </a:xfrm>
          <a:prstGeom prst="rect">
            <a:avLst/>
          </a:prstGeom>
        </p:spPr>
      </p:pic>
      <p:pic>
        <p:nvPicPr>
          <p:cNvPr id="7" name="Picture 6" descr="Graphical user interface, text, application, Word, email&#10;&#10;Description automatically generated">
            <a:extLst>
              <a:ext uri="{FF2B5EF4-FFF2-40B4-BE49-F238E27FC236}">
                <a16:creationId xmlns:a16="http://schemas.microsoft.com/office/drawing/2014/main" id="{CE1936D6-F503-458D-A1AD-4EF6ED80D0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424" y="1"/>
            <a:ext cx="6299528" cy="3988952"/>
          </a:xfrm>
          <a:prstGeom prst="rect">
            <a:avLst/>
          </a:prstGeom>
        </p:spPr>
      </p:pic>
      <p:sp>
        <p:nvSpPr>
          <p:cNvPr id="2" name="TextBox 1">
            <a:extLst>
              <a:ext uri="{FF2B5EF4-FFF2-40B4-BE49-F238E27FC236}">
                <a16:creationId xmlns:a16="http://schemas.microsoft.com/office/drawing/2014/main" id="{C5C2CE09-5E83-4453-9ABC-06B0408E2AF3}"/>
              </a:ext>
            </a:extLst>
          </p:cNvPr>
          <p:cNvSpPr txBox="1"/>
          <p:nvPr/>
        </p:nvSpPr>
        <p:spPr>
          <a:xfrm>
            <a:off x="6096000" y="4788817"/>
            <a:ext cx="5395275" cy="1200329"/>
          </a:xfrm>
          <a:prstGeom prst="rect">
            <a:avLst/>
          </a:prstGeom>
          <a:noFill/>
        </p:spPr>
        <p:txBody>
          <a:bodyPr wrap="square" rtlCol="0">
            <a:spAutoFit/>
          </a:bodyPr>
          <a:lstStyle/>
          <a:p>
            <a:r>
              <a:rPr lang="en-US" dirty="0"/>
              <a:t>A data was tested on the model, and prediction was done</a:t>
            </a:r>
          </a:p>
          <a:p>
            <a:endParaRPr lang="en-US" dirty="0"/>
          </a:p>
          <a:p>
            <a:r>
              <a:rPr lang="en-US" dirty="0"/>
              <a:t>The webpage is given </a:t>
            </a:r>
            <a:r>
              <a:rPr lang="en-US" dirty="0">
                <a:hlinkClick r:id="rId5" action="ppaction://hlinkfile"/>
              </a:rPr>
              <a:t>here.</a:t>
            </a:r>
            <a:endParaRPr lang="en-US" dirty="0"/>
          </a:p>
        </p:txBody>
      </p:sp>
    </p:spTree>
    <p:extLst>
      <p:ext uri="{BB962C8B-B14F-4D97-AF65-F5344CB8AC3E}">
        <p14:creationId xmlns:p14="http://schemas.microsoft.com/office/powerpoint/2010/main" val="3390679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616750A2-86D0-4839-B6BF-681F28D7DAE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0"/>
            <a:ext cx="6038850" cy="3940175"/>
          </a:xfrm>
        </p:spPr>
      </p:pic>
      <p:pic>
        <p:nvPicPr>
          <p:cNvPr id="7" name="Picture 6" descr="Graphical user interface, text, application, email&#10;&#10;Description automatically generated">
            <a:extLst>
              <a:ext uri="{FF2B5EF4-FFF2-40B4-BE49-F238E27FC236}">
                <a16:creationId xmlns:a16="http://schemas.microsoft.com/office/drawing/2014/main" id="{426CFB5A-12D4-473D-A621-AB5D62444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653" y="1"/>
            <a:ext cx="6153348" cy="3940404"/>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BA26C6E5-3F55-45F7-90AF-0B04525BCCF7}"/>
              </a:ext>
            </a:extLst>
          </p:cNvPr>
          <p:cNvPicPr>
            <a:picLocks noChangeAspect="1"/>
          </p:cNvPicPr>
          <p:nvPr/>
        </p:nvPicPr>
        <p:blipFill rotWithShape="1">
          <a:blip r:embed="rId4">
            <a:extLst>
              <a:ext uri="{28A0092B-C50C-407E-A947-70E740481C1C}">
                <a14:useLocalDpi xmlns:a14="http://schemas.microsoft.com/office/drawing/2010/main" val="0"/>
              </a:ext>
            </a:extLst>
          </a:blip>
          <a:srcRect l="-24" t="1" r="1" b="54654"/>
          <a:stretch/>
        </p:blipFill>
        <p:spPr>
          <a:xfrm>
            <a:off x="726256" y="4550790"/>
            <a:ext cx="4856163" cy="1161854"/>
          </a:xfrm>
          <a:prstGeom prst="rect">
            <a:avLst/>
          </a:prstGeom>
        </p:spPr>
      </p:pic>
      <p:sp>
        <p:nvSpPr>
          <p:cNvPr id="6" name="TextBox 5">
            <a:extLst>
              <a:ext uri="{FF2B5EF4-FFF2-40B4-BE49-F238E27FC236}">
                <a16:creationId xmlns:a16="http://schemas.microsoft.com/office/drawing/2014/main" id="{6F2839D5-3790-43FE-AF76-4EA5DE2C3C2B}"/>
              </a:ext>
            </a:extLst>
          </p:cNvPr>
          <p:cNvSpPr txBox="1"/>
          <p:nvPr/>
        </p:nvSpPr>
        <p:spPr>
          <a:xfrm>
            <a:off x="6096000" y="4788817"/>
            <a:ext cx="5395275" cy="1200329"/>
          </a:xfrm>
          <a:prstGeom prst="rect">
            <a:avLst/>
          </a:prstGeom>
          <a:noFill/>
        </p:spPr>
        <p:txBody>
          <a:bodyPr wrap="square" rtlCol="0">
            <a:spAutoFit/>
          </a:bodyPr>
          <a:lstStyle/>
          <a:p>
            <a:r>
              <a:rPr lang="en-US" dirty="0"/>
              <a:t>A data was tested on the model, and prediction was done</a:t>
            </a:r>
          </a:p>
          <a:p>
            <a:r>
              <a:rPr lang="en-US" dirty="0"/>
              <a:t>The webpage is given </a:t>
            </a:r>
            <a:r>
              <a:rPr lang="en-US" dirty="0">
                <a:hlinkClick r:id="rId5" action="ppaction://hlinkfile"/>
              </a:rPr>
              <a:t>here.</a:t>
            </a:r>
            <a:endParaRPr lang="en-US" dirty="0"/>
          </a:p>
          <a:p>
            <a:endParaRPr lang="en-US" dirty="0"/>
          </a:p>
        </p:txBody>
      </p:sp>
    </p:spTree>
    <p:extLst>
      <p:ext uri="{BB962C8B-B14F-4D97-AF65-F5344CB8AC3E}">
        <p14:creationId xmlns:p14="http://schemas.microsoft.com/office/powerpoint/2010/main" val="1004243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6" name="Picture 15">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7" name="Title 6">
            <a:extLst>
              <a:ext uri="{FF2B5EF4-FFF2-40B4-BE49-F238E27FC236}">
                <a16:creationId xmlns:a16="http://schemas.microsoft.com/office/drawing/2014/main" id="{93C685AB-10E8-4060-9331-233E81C77094}"/>
              </a:ext>
            </a:extLst>
          </p:cNvPr>
          <p:cNvSpPr>
            <a:spLocks noGrp="1"/>
          </p:cNvSpPr>
          <p:nvPr>
            <p:ph type="ctrTitle"/>
          </p:nvPr>
        </p:nvSpPr>
        <p:spPr>
          <a:xfrm>
            <a:off x="1286933" y="2213361"/>
            <a:ext cx="6247721" cy="2204815"/>
          </a:xfrm>
        </p:spPr>
        <p:txBody>
          <a:bodyPr>
            <a:normAutofit/>
          </a:bodyPr>
          <a:lstStyle/>
          <a:p>
            <a:pPr algn="l"/>
            <a:r>
              <a:rPr lang="en-US" sz="2000" b="0" i="0" cap="none" dirty="0">
                <a:effectLst/>
                <a:latin typeface="Amasis MT Pro Light" panose="02040304050005020304" pitchFamily="18" charset="0"/>
              </a:rPr>
              <a:t>“</a:t>
            </a:r>
            <a:r>
              <a:rPr lang="en-US" sz="2000" b="0" i="1" cap="none" dirty="0">
                <a:effectLst/>
                <a:latin typeface="Amasis MT Pro Light" panose="02040304050005020304" pitchFamily="18" charset="0"/>
              </a:rPr>
              <a:t>We cannot quite know what will happen if a machine exceeds our own intelligence, so we can’t know if we’ll be infinitely helped by it, or ignored by it and sidelined, or conceivably destroyed by it..”</a:t>
            </a:r>
            <a:br>
              <a:rPr lang="en-US" sz="1900" b="0" i="0" dirty="0">
                <a:effectLst/>
                <a:latin typeface="PT Serif" panose="020B0604020202020204" pitchFamily="18" charset="0"/>
              </a:rPr>
            </a:br>
            <a:r>
              <a:rPr lang="en-US" sz="1900" b="0" i="0" dirty="0">
                <a:effectLst/>
                <a:latin typeface="PT Serif" panose="020B0604020202020204" pitchFamily="18" charset="0"/>
              </a:rPr>
              <a:t>										~Stephen Hawking</a:t>
            </a:r>
            <a:br>
              <a:rPr lang="en-US" sz="1900" b="0" i="0" dirty="0">
                <a:effectLst/>
                <a:latin typeface="PT Serif" panose="020B0604020202020204" pitchFamily="18" charset="0"/>
              </a:rPr>
            </a:br>
            <a:endParaRPr lang="en-US" sz="1900" dirty="0"/>
          </a:p>
        </p:txBody>
      </p:sp>
      <p:pic>
        <p:nvPicPr>
          <p:cNvPr id="18" name="Picture 17">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20" name="Picture 19">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93211555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95A75F8E-A555-4B5B-9AAF-47376D8171BC}"/>
              </a:ext>
            </a:extLst>
          </p:cNvPr>
          <p:cNvPicPr>
            <a:picLocks noChangeAspect="1"/>
          </p:cNvPicPr>
          <p:nvPr/>
        </p:nvPicPr>
        <p:blipFill rotWithShape="1">
          <a:blip r:embed="rId2"/>
          <a:srcRect l="43553" r="17273" b="-1"/>
          <a:stretch/>
        </p:blipFill>
        <p:spPr>
          <a:xfrm>
            <a:off x="20" y="10"/>
            <a:ext cx="4024741" cy="6857990"/>
          </a:xfrm>
          <a:prstGeom prst="rect">
            <a:avLst/>
          </a:prstGeom>
        </p:spPr>
      </p:pic>
      <p:sp>
        <p:nvSpPr>
          <p:cNvPr id="3" name="Content Placeholder 2">
            <a:extLst>
              <a:ext uri="{FF2B5EF4-FFF2-40B4-BE49-F238E27FC236}">
                <a16:creationId xmlns:a16="http://schemas.microsoft.com/office/drawing/2014/main" id="{2F660EB9-2E2F-45DC-8F15-6FAC743646FD}"/>
              </a:ext>
            </a:extLst>
          </p:cNvPr>
          <p:cNvSpPr>
            <a:spLocks noGrp="1"/>
          </p:cNvSpPr>
          <p:nvPr>
            <p:ph sz="quarter" idx="13"/>
          </p:nvPr>
        </p:nvSpPr>
        <p:spPr>
          <a:xfrm>
            <a:off x="4465048" y="2367092"/>
            <a:ext cx="6672887" cy="3424107"/>
          </a:xfrm>
        </p:spPr>
        <p:txBody>
          <a:bodyPr>
            <a:normAutofit/>
          </a:bodyPr>
          <a:lstStyle/>
          <a:p>
            <a:pPr marL="0" indent="0">
              <a:buNone/>
            </a:pPr>
            <a:r>
              <a:rPr lang="en-US" sz="7200" i="1" dirty="0"/>
              <a:t>THANK YOU </a:t>
            </a:r>
          </a:p>
        </p:txBody>
      </p:sp>
      <mc:AlternateContent xmlns:mc="http://schemas.openxmlformats.org/markup-compatibility/2006">
        <mc:Choice xmlns:am3d="http://schemas.microsoft.com/office/drawing/2017/model3d" Requires="am3d">
          <p:graphicFrame>
            <p:nvGraphicFramePr>
              <p:cNvPr id="6" name="3D Model 5" descr="Happy Face">
                <a:extLst>
                  <a:ext uri="{FF2B5EF4-FFF2-40B4-BE49-F238E27FC236}">
                    <a16:creationId xmlns:a16="http://schemas.microsoft.com/office/drawing/2014/main" id="{D7FD9E96-17E7-4C28-98E8-818BBC8DAC05}"/>
                  </a:ext>
                </a:extLst>
              </p:cNvPr>
              <p:cNvGraphicFramePr>
                <a:graphicFrameLocks noChangeAspect="1"/>
              </p:cNvGraphicFramePr>
              <p:nvPr>
                <p:extLst>
                  <p:ext uri="{D42A27DB-BD31-4B8C-83A1-F6EECF244321}">
                    <p14:modId xmlns:p14="http://schemas.microsoft.com/office/powerpoint/2010/main" val="1636390954"/>
                  </p:ext>
                </p:extLst>
              </p:nvPr>
            </p:nvGraphicFramePr>
            <p:xfrm>
              <a:off x="9941690" y="2060911"/>
              <a:ext cx="1723277" cy="1742318"/>
            </p:xfrm>
            <a:graphic>
              <a:graphicData uri="http://schemas.microsoft.com/office/drawing/2017/model3d">
                <am3d:model3d r:embed="rId3">
                  <am3d:spPr>
                    <a:xfrm>
                      <a:off x="0" y="0"/>
                      <a:ext cx="1723277" cy="1742318"/>
                    </a:xfrm>
                    <a:prstGeom prst="rect">
                      <a:avLst/>
                    </a:prstGeom>
                  </am3d:spPr>
                  <am3d:camera>
                    <am3d:pos x="0" y="0" z="81154469"/>
                    <am3d:up dx="0" dy="36000000" dz="0"/>
                    <am3d:lookAt x="0" y="0" z="0"/>
                    <am3d:perspective fov="2700000"/>
                  </am3d:camera>
                  <am3d:trans>
                    <am3d:meterPerModelUnit n="61035753" d="1000000"/>
                    <am3d:preTrans dx="285" dy="0" dz="997314"/>
                    <am3d:scale>
                      <am3d:sx n="1000000" d="1000000"/>
                      <am3d:sy n="1000000" d="1000000"/>
                      <am3d:sz n="1000000" d="1000000"/>
                    </am3d:scale>
                    <am3d:rot ax="232227" ay="-1157930" az="-76855"/>
                    <am3d:postTrans dx="0" dy="0" dz="0"/>
                  </am3d:trans>
                  <am3d:raster rName="Office3DRenderer" rVer="16.0.8326">
                    <am3d:blip r:embed="rId4"/>
                  </am3d:raster>
                  <am3d:objViewport viewportSz="30181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Happy Face">
                <a:extLst>
                  <a:ext uri="{FF2B5EF4-FFF2-40B4-BE49-F238E27FC236}">
                    <a16:creationId xmlns:a16="http://schemas.microsoft.com/office/drawing/2014/main" id="{D7FD9E96-17E7-4C28-98E8-818BBC8DAC05}"/>
                  </a:ext>
                </a:extLst>
              </p:cNvPr>
              <p:cNvPicPr>
                <a:picLocks noGrp="1" noRot="1" noChangeAspect="1" noMove="1" noResize="1" noEditPoints="1" noAdjustHandles="1" noChangeArrowheads="1" noChangeShapeType="1" noCrop="1"/>
              </p:cNvPicPr>
              <p:nvPr/>
            </p:nvPicPr>
            <p:blipFill>
              <a:blip r:embed="rId4"/>
              <a:stretch>
                <a:fillRect/>
              </a:stretch>
            </p:blipFill>
            <p:spPr>
              <a:xfrm>
                <a:off x="9941690" y="2060911"/>
                <a:ext cx="1723277" cy="1742318"/>
              </a:xfrm>
              <a:prstGeom prst="rect">
                <a:avLst/>
              </a:prstGeom>
            </p:spPr>
          </p:pic>
        </mc:Fallback>
      </mc:AlternateContent>
    </p:spTree>
    <p:extLst>
      <p:ext uri="{BB962C8B-B14F-4D97-AF65-F5344CB8AC3E}">
        <p14:creationId xmlns:p14="http://schemas.microsoft.com/office/powerpoint/2010/main" val="4251535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4FC68265-CDBD-43F1-83EF-954214F9C22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44037"/>
          <a:stretch/>
        </p:blipFill>
        <p:spPr>
          <a:xfrm>
            <a:off x="220965" y="229959"/>
            <a:ext cx="2891885" cy="2307740"/>
          </a:xfrm>
          <a:prstGeom prst="rect">
            <a:avLst/>
          </a:prstGeom>
        </p:spPr>
      </p:pic>
      <p:pic>
        <p:nvPicPr>
          <p:cNvPr id="12" name="Picture 11">
            <a:extLst>
              <a:ext uri="{FF2B5EF4-FFF2-40B4-BE49-F238E27FC236}">
                <a16:creationId xmlns:a16="http://schemas.microsoft.com/office/drawing/2014/main" id="{EC71D9E3-4CAE-4607-9B79-4898267D40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12850" y="229959"/>
            <a:ext cx="2827488" cy="2307740"/>
          </a:xfrm>
          <a:prstGeom prst="rect">
            <a:avLst/>
          </a:prstGeom>
        </p:spPr>
      </p:pic>
      <p:sp>
        <p:nvSpPr>
          <p:cNvPr id="801793" name="Title 1"/>
          <p:cNvSpPr>
            <a:spLocks noGrp="1"/>
          </p:cNvSpPr>
          <p:nvPr>
            <p:ph type="title"/>
          </p:nvPr>
        </p:nvSpPr>
        <p:spPr>
          <a:xfrm>
            <a:off x="782335" y="653773"/>
            <a:ext cx="11188700" cy="334099"/>
          </a:xfrm>
        </p:spPr>
        <p:txBody>
          <a:bodyPr/>
          <a:lstStyle/>
          <a:p>
            <a:r>
              <a:rPr lang="en-US" dirty="0">
                <a:solidFill>
                  <a:schemeClr val="tx1"/>
                </a:solidFill>
                <a:latin typeface="Tw Cen MT" panose="020B0602020104020603" pitchFamily="34" charset="0"/>
              </a:rPr>
              <a:t>Building Steps of  The Capstone Project</a:t>
            </a:r>
          </a:p>
        </p:txBody>
      </p:sp>
      <p:sp>
        <p:nvSpPr>
          <p:cNvPr id="27" name="Freeform 5"/>
          <p:cNvSpPr>
            <a:spLocks/>
          </p:cNvSpPr>
          <p:nvPr/>
        </p:nvSpPr>
        <p:spPr bwMode="auto">
          <a:xfrm>
            <a:off x="501650" y="3727429"/>
            <a:ext cx="11180827" cy="2501900"/>
          </a:xfrm>
          <a:custGeom>
            <a:avLst/>
            <a:gdLst>
              <a:gd name="T0" fmla="*/ 0 w 5713"/>
              <a:gd name="T1" fmla="*/ 2147483647 h 1681"/>
              <a:gd name="T2" fmla="*/ 0 w 5713"/>
              <a:gd name="T3" fmla="*/ 2147483647 h 1681"/>
              <a:gd name="T4" fmla="*/ 2147483647 w 5713"/>
              <a:gd name="T5" fmla="*/ 2147483647 h 1681"/>
              <a:gd name="T6" fmla="*/ 2147483647 w 5713"/>
              <a:gd name="T7" fmla="*/ 2147483647 h 1681"/>
              <a:gd name="T8" fmla="*/ 2147483647 w 5713"/>
              <a:gd name="T9" fmla="*/ 2147483647 h 1681"/>
              <a:gd name="T10" fmla="*/ 2147483647 w 5713"/>
              <a:gd name="T11" fmla="*/ 2147483647 h 1681"/>
              <a:gd name="T12" fmla="*/ 2147483647 w 5713"/>
              <a:gd name="T13" fmla="*/ 2147483647 h 1681"/>
              <a:gd name="T14" fmla="*/ 2147483647 w 5713"/>
              <a:gd name="T15" fmla="*/ 2147483647 h 1681"/>
              <a:gd name="T16" fmla="*/ 2147483647 w 5713"/>
              <a:gd name="T17" fmla="*/ 2147483647 h 1681"/>
              <a:gd name="T18" fmla="*/ 2147483647 w 5713"/>
              <a:gd name="T19" fmla="*/ 0 h 1681"/>
              <a:gd name="T20" fmla="*/ 2147483647 w 5713"/>
              <a:gd name="T21" fmla="*/ 0 h 16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13"/>
              <a:gd name="T34" fmla="*/ 0 h 1681"/>
              <a:gd name="T35" fmla="*/ 5713 w 5713"/>
              <a:gd name="T36" fmla="*/ 1681 h 16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13" h="1681">
                <a:moveTo>
                  <a:pt x="0" y="1680"/>
                </a:moveTo>
                <a:lnTo>
                  <a:pt x="0" y="1344"/>
                </a:lnTo>
                <a:lnTo>
                  <a:pt x="1142" y="1344"/>
                </a:lnTo>
                <a:lnTo>
                  <a:pt x="1142" y="1008"/>
                </a:lnTo>
                <a:lnTo>
                  <a:pt x="2284" y="1008"/>
                </a:lnTo>
                <a:lnTo>
                  <a:pt x="2284" y="672"/>
                </a:lnTo>
                <a:lnTo>
                  <a:pt x="3427" y="672"/>
                </a:lnTo>
                <a:lnTo>
                  <a:pt x="3427" y="336"/>
                </a:lnTo>
                <a:lnTo>
                  <a:pt x="4569" y="336"/>
                </a:lnTo>
                <a:lnTo>
                  <a:pt x="4569" y="0"/>
                </a:lnTo>
                <a:lnTo>
                  <a:pt x="5712" y="0"/>
                </a:lnTo>
              </a:path>
            </a:pathLst>
          </a:custGeom>
          <a:noFill/>
          <a:ln w="9525" cap="rnd">
            <a:solidFill>
              <a:schemeClr val="accent1"/>
            </a:solidFill>
            <a:round/>
            <a:headEnd type="none" w="sm" len="sm"/>
            <a:tailEnd type="none" w="sm" len="sm"/>
          </a:ln>
        </p:spPr>
        <p:txBody>
          <a:bodyPr/>
          <a:lstStyle/>
          <a:p>
            <a:pPr>
              <a:defRPr/>
            </a:pPr>
            <a:endParaRPr lang="en-US" sz="1300" dirty="0">
              <a:latin typeface="Tw Cen MT" panose="020B0602020104020603" pitchFamily="34" charset="0"/>
            </a:endParaRPr>
          </a:p>
        </p:txBody>
      </p:sp>
      <mc:AlternateContent xmlns:mc="http://schemas.openxmlformats.org/markup-compatibility/2006">
        <mc:Choice xmlns:am3d="http://schemas.microsoft.com/office/drawing/2017/model3d" Requires="am3d">
          <p:graphicFrame>
            <p:nvGraphicFramePr>
              <p:cNvPr id="3" name="3D Model 2" descr="Printed document">
                <a:extLst>
                  <a:ext uri="{FF2B5EF4-FFF2-40B4-BE49-F238E27FC236}">
                    <a16:creationId xmlns:a16="http://schemas.microsoft.com/office/drawing/2014/main" id="{B80A1955-5993-465F-8E5C-DE53E7F458EC}"/>
                  </a:ext>
                </a:extLst>
              </p:cNvPr>
              <p:cNvGraphicFramePr>
                <a:graphicFrameLocks noChangeAspect="1"/>
              </p:cNvGraphicFramePr>
              <p:nvPr>
                <p:extLst>
                  <p:ext uri="{D42A27DB-BD31-4B8C-83A1-F6EECF244321}">
                    <p14:modId xmlns:p14="http://schemas.microsoft.com/office/powerpoint/2010/main" val="966957631"/>
                  </p:ext>
                </p:extLst>
              </p:nvPr>
            </p:nvGraphicFramePr>
            <p:xfrm>
              <a:off x="1215135" y="3978760"/>
              <a:ext cx="983530" cy="1627087"/>
            </p:xfrm>
            <a:graphic>
              <a:graphicData uri="http://schemas.microsoft.com/office/drawing/2017/model3d">
                <am3d:model3d r:embed="rId5">
                  <am3d:spPr>
                    <a:xfrm>
                      <a:off x="0" y="0"/>
                      <a:ext cx="983530" cy="1627087"/>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152488" ay="1590456" az="68094"/>
                    <am3d:postTrans dx="0" dy="0" dz="0"/>
                  </am3d:trans>
                  <am3d:raster rName="Office3DRenderer" rVer="16.0.8326">
                    <am3d:blip r:embed="rId6"/>
                  </am3d:raster>
                  <am3d:objViewport viewportSz="18881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rinted document">
                <a:extLst>
                  <a:ext uri="{FF2B5EF4-FFF2-40B4-BE49-F238E27FC236}">
                    <a16:creationId xmlns:a16="http://schemas.microsoft.com/office/drawing/2014/main" id="{B80A1955-5993-465F-8E5C-DE53E7F458EC}"/>
                  </a:ext>
                </a:extLst>
              </p:cNvPr>
              <p:cNvPicPr>
                <a:picLocks noGrp="1" noRot="1" noChangeAspect="1" noMove="1" noResize="1" noEditPoints="1" noAdjustHandles="1" noChangeArrowheads="1" noChangeShapeType="1" noCrop="1"/>
              </p:cNvPicPr>
              <p:nvPr/>
            </p:nvPicPr>
            <p:blipFill>
              <a:blip r:embed="rId6"/>
              <a:stretch>
                <a:fillRect/>
              </a:stretch>
            </p:blipFill>
            <p:spPr>
              <a:xfrm>
                <a:off x="1215135" y="3978760"/>
                <a:ext cx="983530" cy="1627087"/>
              </a:xfrm>
              <a:prstGeom prst="rect">
                <a:avLst/>
              </a:prstGeom>
            </p:spPr>
          </p:pic>
        </mc:Fallback>
      </mc:AlternateContent>
      <p:pic>
        <p:nvPicPr>
          <p:cNvPr id="13" name="Picture 12" descr="Binoculars looking out on island lighthouse">
            <a:extLst>
              <a:ext uri="{FF2B5EF4-FFF2-40B4-BE49-F238E27FC236}">
                <a16:creationId xmlns:a16="http://schemas.microsoft.com/office/drawing/2014/main" id="{8CB08C27-1AD0-4318-AA4C-7051D7E116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8383" y="2245214"/>
            <a:ext cx="1752333" cy="1168222"/>
          </a:xfrm>
          <a:prstGeom prst="rect">
            <a:avLst/>
          </a:prstGeom>
          <a:scene3d>
            <a:camera prst="orthographicFront">
              <a:rot lat="0" lon="1200000" rev="0"/>
            </a:camera>
            <a:lightRig rig="threePt" dir="t"/>
          </a:scene3d>
          <a:sp3d>
            <a:bevelT prst="relaxedInset"/>
          </a:sp3d>
        </p:spPr>
      </p:pic>
      <p:pic>
        <p:nvPicPr>
          <p:cNvPr id="15" name="Picture 14" descr="Molecular glass structure">
            <a:extLst>
              <a:ext uri="{FF2B5EF4-FFF2-40B4-BE49-F238E27FC236}">
                <a16:creationId xmlns:a16="http://schemas.microsoft.com/office/drawing/2014/main" id="{896573AE-CBE3-4EEF-8F99-50260E58ED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8044" y="2698412"/>
            <a:ext cx="1806278" cy="1137484"/>
          </a:xfrm>
          <a:prstGeom prst="rect">
            <a:avLst/>
          </a:prstGeom>
          <a:scene3d>
            <a:camera prst="orthographicFront">
              <a:rot lat="0" lon="1200000" rev="0"/>
            </a:camera>
            <a:lightRig rig="threePt" dir="t"/>
          </a:scene3d>
          <a:sp3d>
            <a:bevelT prst="relaxedInset"/>
          </a:sp3d>
        </p:spPr>
      </p:pic>
      <p:pic>
        <p:nvPicPr>
          <p:cNvPr id="18" name="Graphic 17" descr="Research with solid fill">
            <a:extLst>
              <a:ext uri="{FF2B5EF4-FFF2-40B4-BE49-F238E27FC236}">
                <a16:creationId xmlns:a16="http://schemas.microsoft.com/office/drawing/2014/main" id="{6CDE070F-351D-476D-82B7-17392C41AF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01394" y="4063979"/>
            <a:ext cx="914400" cy="914400"/>
          </a:xfrm>
          <a:prstGeom prst="rect">
            <a:avLst/>
          </a:prstGeom>
          <a:scene3d>
            <a:camera prst="orthographicFront"/>
            <a:lightRig rig="threePt" dir="t"/>
          </a:scene3d>
          <a:sp3d>
            <a:bevelT prst="relaxedInset"/>
          </a:sp3d>
        </p:spPr>
      </p:pic>
      <mc:AlternateContent xmlns:mc="http://schemas.openxmlformats.org/markup-compatibility/2006">
        <mc:Choice xmlns:am3d="http://schemas.microsoft.com/office/drawing/2017/model3d" Requires="am3d">
          <p:graphicFrame>
            <p:nvGraphicFramePr>
              <p:cNvPr id="19" name="3D Model 18" descr="Graph Growth">
                <a:extLst>
                  <a:ext uri="{FF2B5EF4-FFF2-40B4-BE49-F238E27FC236}">
                    <a16:creationId xmlns:a16="http://schemas.microsoft.com/office/drawing/2014/main" id="{F980A38A-BC88-4392-901A-76370960F18B}"/>
                  </a:ext>
                </a:extLst>
              </p:cNvPr>
              <p:cNvGraphicFramePr>
                <a:graphicFrameLocks noChangeAspect="1"/>
              </p:cNvGraphicFramePr>
              <p:nvPr>
                <p:extLst>
                  <p:ext uri="{D42A27DB-BD31-4B8C-83A1-F6EECF244321}">
                    <p14:modId xmlns:p14="http://schemas.microsoft.com/office/powerpoint/2010/main" val="2293806402"/>
                  </p:ext>
                </p:extLst>
              </p:nvPr>
            </p:nvGraphicFramePr>
            <p:xfrm>
              <a:off x="5469184" y="2829324"/>
              <a:ext cx="1372688" cy="1664420"/>
            </p:xfrm>
            <a:graphic>
              <a:graphicData uri="http://schemas.microsoft.com/office/drawing/2017/model3d">
                <am3d:model3d r:embed="rId11">
                  <am3d:spPr>
                    <a:xfrm>
                      <a:off x="0" y="0"/>
                      <a:ext cx="1372688" cy="1664420"/>
                    </a:xfrm>
                    <a:prstGeom prst="rect">
                      <a:avLst/>
                    </a:prstGeom>
                  </am3d:spPr>
                  <am3d:camera>
                    <am3d:pos x="0" y="0" z="63144380"/>
                    <am3d:up dx="0" dy="36000000" dz="0"/>
                    <am3d:lookAt x="0" y="0" z="0"/>
                    <am3d:perspective fov="2700000"/>
                  </am3d:camera>
                  <am3d:trans>
                    <am3d:meterPerModelUnit n="111083" d="1000000"/>
                    <am3d:preTrans dx="0" dy="-18000000" dz="0"/>
                    <am3d:scale>
                      <am3d:sx n="1000000" d="1000000"/>
                      <am3d:sy n="1000000" d="1000000"/>
                      <am3d:sz n="1000000" d="1000000"/>
                    </am3d:scale>
                    <am3d:rot ax="353690" ay="1307102" az="131656"/>
                    <am3d:postTrans dx="0" dy="0" dz="0"/>
                  </am3d:trans>
                  <am3d:raster rName="Office3DRenderer" rVer="16.0.8326">
                    <am3d:blip r:embed="rId12"/>
                  </am3d:raster>
                  <am3d:objViewport viewportSz="20922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raph Growth">
                <a:extLst>
                  <a:ext uri="{FF2B5EF4-FFF2-40B4-BE49-F238E27FC236}">
                    <a16:creationId xmlns:a16="http://schemas.microsoft.com/office/drawing/2014/main" id="{F980A38A-BC88-4392-901A-76370960F18B}"/>
                  </a:ext>
                </a:extLst>
              </p:cNvPr>
              <p:cNvPicPr>
                <a:picLocks noGrp="1" noRot="1" noChangeAspect="1" noMove="1" noResize="1" noEditPoints="1" noAdjustHandles="1" noChangeArrowheads="1" noChangeShapeType="1" noCrop="1"/>
              </p:cNvPicPr>
              <p:nvPr/>
            </p:nvPicPr>
            <p:blipFill>
              <a:blip r:embed="rId12"/>
              <a:stretch>
                <a:fillRect/>
              </a:stretch>
            </p:blipFill>
            <p:spPr>
              <a:xfrm>
                <a:off x="5469184" y="2829324"/>
                <a:ext cx="1372688" cy="1664420"/>
              </a:xfrm>
              <a:prstGeom prst="rect">
                <a:avLst/>
              </a:prstGeom>
            </p:spPr>
          </p:pic>
        </mc:Fallback>
      </mc:AlternateContent>
      <p:pic>
        <p:nvPicPr>
          <p:cNvPr id="7" name="Picture 6" descr="Wooden blocks stacked to create a bar graph">
            <a:extLst>
              <a:ext uri="{FF2B5EF4-FFF2-40B4-BE49-F238E27FC236}">
                <a16:creationId xmlns:a16="http://schemas.microsoft.com/office/drawing/2014/main" id="{EF2881D4-BCBF-40D7-969F-AB2332D8EB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18383" y="5086478"/>
            <a:ext cx="2271671" cy="1514447"/>
          </a:xfrm>
          <a:prstGeom prst="rect">
            <a:avLst/>
          </a:prstGeom>
        </p:spPr>
      </p:pic>
      <p:sp>
        <p:nvSpPr>
          <p:cNvPr id="23" name="TextBox 22">
            <a:extLst>
              <a:ext uri="{FF2B5EF4-FFF2-40B4-BE49-F238E27FC236}">
                <a16:creationId xmlns:a16="http://schemas.microsoft.com/office/drawing/2014/main" id="{274B359D-D67D-4E7E-B5BF-E61402299B47}"/>
              </a:ext>
            </a:extLst>
          </p:cNvPr>
          <p:cNvSpPr txBox="1"/>
          <p:nvPr/>
        </p:nvSpPr>
        <p:spPr>
          <a:xfrm>
            <a:off x="653999" y="6029274"/>
            <a:ext cx="2071966" cy="400110"/>
          </a:xfrm>
          <a:prstGeom prst="rect">
            <a:avLst/>
          </a:prstGeom>
          <a:noFill/>
        </p:spPr>
        <p:txBody>
          <a:bodyPr wrap="square" lIns="0" tIns="0" rIns="0" bIns="0" rtlCol="0">
            <a:spAutoFit/>
          </a:bodyPr>
          <a:lstStyle/>
          <a:p>
            <a:pPr algn="ctr">
              <a:spcBef>
                <a:spcPts val="600"/>
              </a:spcBef>
              <a:buSzPct val="100000"/>
            </a:pPr>
            <a:r>
              <a:rPr lang="en-US" sz="1300" dirty="0">
                <a:latin typeface="Tw Cen MT" panose="020B0602020104020603" pitchFamily="34" charset="0"/>
              </a:rPr>
              <a:t>Read and understand the dataset.</a:t>
            </a:r>
          </a:p>
        </p:txBody>
      </p:sp>
      <p:sp>
        <p:nvSpPr>
          <p:cNvPr id="24" name="TextBox 23">
            <a:extLst>
              <a:ext uri="{FF2B5EF4-FFF2-40B4-BE49-F238E27FC236}">
                <a16:creationId xmlns:a16="http://schemas.microsoft.com/office/drawing/2014/main" id="{591FB201-1844-4CA3-B908-7CE67E0B7F26}"/>
              </a:ext>
            </a:extLst>
          </p:cNvPr>
          <p:cNvSpPr txBox="1"/>
          <p:nvPr/>
        </p:nvSpPr>
        <p:spPr>
          <a:xfrm>
            <a:off x="2892535" y="5571621"/>
            <a:ext cx="2071966" cy="400110"/>
          </a:xfrm>
          <a:prstGeom prst="rect">
            <a:avLst/>
          </a:prstGeom>
          <a:noFill/>
        </p:spPr>
        <p:txBody>
          <a:bodyPr wrap="square" lIns="0" tIns="0" rIns="0" bIns="0" rtlCol="0">
            <a:spAutoFit/>
          </a:bodyPr>
          <a:lstStyle/>
          <a:p>
            <a:pPr marL="0" lvl="1" algn="ctr">
              <a:spcBef>
                <a:spcPts val="600"/>
              </a:spcBef>
              <a:buSzPct val="100000"/>
            </a:pPr>
            <a:r>
              <a:rPr lang="en-US" sz="1300" dirty="0">
                <a:latin typeface="Tw Cen MT" panose="020B0602020104020603" pitchFamily="34" charset="0"/>
              </a:rPr>
              <a:t>Perform Data Manipulation on the dataset</a:t>
            </a:r>
          </a:p>
        </p:txBody>
      </p:sp>
      <p:sp>
        <p:nvSpPr>
          <p:cNvPr id="25" name="TextBox 24">
            <a:extLst>
              <a:ext uri="{FF2B5EF4-FFF2-40B4-BE49-F238E27FC236}">
                <a16:creationId xmlns:a16="http://schemas.microsoft.com/office/drawing/2014/main" id="{F5B2BE84-7912-4CFC-B970-65DF79688511}"/>
              </a:ext>
            </a:extLst>
          </p:cNvPr>
          <p:cNvSpPr txBox="1"/>
          <p:nvPr/>
        </p:nvSpPr>
        <p:spPr>
          <a:xfrm>
            <a:off x="5164206" y="5083941"/>
            <a:ext cx="2071966" cy="400110"/>
          </a:xfrm>
          <a:prstGeom prst="rect">
            <a:avLst/>
          </a:prstGeom>
          <a:noFill/>
        </p:spPr>
        <p:txBody>
          <a:bodyPr wrap="square" lIns="0" tIns="0" rIns="0" bIns="0" rtlCol="0">
            <a:spAutoFit/>
          </a:bodyPr>
          <a:lstStyle/>
          <a:p>
            <a:pPr algn="ctr">
              <a:spcBef>
                <a:spcPts val="600"/>
              </a:spcBef>
              <a:buSzPct val="100000"/>
            </a:pPr>
            <a:r>
              <a:rPr lang="en-US" sz="1300" dirty="0">
                <a:latin typeface="Tw Cen MT" panose="020B0602020104020603" pitchFamily="34" charset="0"/>
              </a:rPr>
              <a:t>Perform Exploratory Data Analysis</a:t>
            </a:r>
          </a:p>
        </p:txBody>
      </p:sp>
      <p:sp>
        <p:nvSpPr>
          <p:cNvPr id="26" name="TextBox 25">
            <a:extLst>
              <a:ext uri="{FF2B5EF4-FFF2-40B4-BE49-F238E27FC236}">
                <a16:creationId xmlns:a16="http://schemas.microsoft.com/office/drawing/2014/main" id="{95F9730B-D1EC-4F15-96B8-94CDF2A56EC6}"/>
              </a:ext>
            </a:extLst>
          </p:cNvPr>
          <p:cNvSpPr txBox="1"/>
          <p:nvPr/>
        </p:nvSpPr>
        <p:spPr>
          <a:xfrm>
            <a:off x="7398044" y="4571877"/>
            <a:ext cx="2071966" cy="400110"/>
          </a:xfrm>
          <a:prstGeom prst="rect">
            <a:avLst/>
          </a:prstGeom>
          <a:noFill/>
        </p:spPr>
        <p:txBody>
          <a:bodyPr wrap="square" lIns="0" tIns="0" rIns="0" bIns="0" rtlCol="0">
            <a:spAutoFit/>
          </a:bodyPr>
          <a:lstStyle/>
          <a:p>
            <a:pPr algn="ctr">
              <a:spcBef>
                <a:spcPts val="600"/>
              </a:spcBef>
              <a:buSzPct val="100000"/>
            </a:pPr>
            <a:r>
              <a:rPr lang="en-US" sz="1300" dirty="0">
                <a:latin typeface="Tw Cen MT" panose="020B0602020104020603" pitchFamily="34" charset="0"/>
              </a:rPr>
              <a:t>Build a Machine Learning model</a:t>
            </a:r>
          </a:p>
        </p:txBody>
      </p:sp>
      <p:sp>
        <p:nvSpPr>
          <p:cNvPr id="28" name="TextBox 27">
            <a:extLst>
              <a:ext uri="{FF2B5EF4-FFF2-40B4-BE49-F238E27FC236}">
                <a16:creationId xmlns:a16="http://schemas.microsoft.com/office/drawing/2014/main" id="{E2E0B232-E145-42FD-976B-9F920AB95002}"/>
              </a:ext>
            </a:extLst>
          </p:cNvPr>
          <p:cNvSpPr txBox="1"/>
          <p:nvPr/>
        </p:nvSpPr>
        <p:spPr>
          <a:xfrm>
            <a:off x="9618383" y="4057527"/>
            <a:ext cx="2071966" cy="200055"/>
          </a:xfrm>
          <a:prstGeom prst="rect">
            <a:avLst/>
          </a:prstGeom>
          <a:noFill/>
        </p:spPr>
        <p:txBody>
          <a:bodyPr wrap="square" lIns="0" tIns="0" rIns="0" bIns="0" rtlCol="0">
            <a:spAutoFit/>
          </a:bodyPr>
          <a:lstStyle/>
          <a:p>
            <a:pPr algn="ctr">
              <a:spcBef>
                <a:spcPts val="600"/>
              </a:spcBef>
              <a:buSzPct val="100000"/>
            </a:pPr>
            <a:r>
              <a:rPr lang="en-US" sz="1300" dirty="0">
                <a:latin typeface="Tw Cen MT" panose="020B0602020104020603" pitchFamily="34" charset="0"/>
              </a:rPr>
              <a:t>Deploy the model</a:t>
            </a:r>
          </a:p>
        </p:txBody>
      </p:sp>
      <p:sp>
        <p:nvSpPr>
          <p:cNvPr id="29" name="Rectangle 3">
            <a:extLst>
              <a:ext uri="{FF2B5EF4-FFF2-40B4-BE49-F238E27FC236}">
                <a16:creationId xmlns:a16="http://schemas.microsoft.com/office/drawing/2014/main" id="{DE63A9B7-4BF3-43BA-87F7-F37E2C5A9E87}"/>
              </a:ext>
            </a:extLst>
          </p:cNvPr>
          <p:cNvSpPr>
            <a:spLocks noChangeArrowheads="1"/>
          </p:cNvSpPr>
          <p:nvPr/>
        </p:nvSpPr>
        <p:spPr bwMode="auto">
          <a:xfrm>
            <a:off x="653999" y="5808959"/>
            <a:ext cx="2071966"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latin typeface="Tw Cen MT" panose="020B0602020104020603" pitchFamily="34" charset="0"/>
                <a:ea typeface="ＭＳ Ｐゴシック" charset="-128"/>
              </a:rPr>
              <a:t>Step 1</a:t>
            </a:r>
          </a:p>
        </p:txBody>
      </p:sp>
      <p:sp>
        <p:nvSpPr>
          <p:cNvPr id="36" name="Rectangle 4">
            <a:extLst>
              <a:ext uri="{FF2B5EF4-FFF2-40B4-BE49-F238E27FC236}">
                <a16:creationId xmlns:a16="http://schemas.microsoft.com/office/drawing/2014/main" id="{921E3A7F-3573-44AD-9CDD-6A721074C520}"/>
              </a:ext>
            </a:extLst>
          </p:cNvPr>
          <p:cNvSpPr>
            <a:spLocks noChangeArrowheads="1"/>
          </p:cNvSpPr>
          <p:nvPr/>
        </p:nvSpPr>
        <p:spPr bwMode="auto">
          <a:xfrm>
            <a:off x="2892535" y="5313977"/>
            <a:ext cx="2071966"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latin typeface="Tw Cen MT" panose="020B0602020104020603" pitchFamily="34" charset="0"/>
                <a:ea typeface="ＭＳ Ｐゴシック" charset="-128"/>
              </a:rPr>
              <a:t>Step 2</a:t>
            </a:r>
          </a:p>
        </p:txBody>
      </p:sp>
      <p:sp>
        <p:nvSpPr>
          <p:cNvPr id="37" name="Rectangle 6">
            <a:extLst>
              <a:ext uri="{FF2B5EF4-FFF2-40B4-BE49-F238E27FC236}">
                <a16:creationId xmlns:a16="http://schemas.microsoft.com/office/drawing/2014/main" id="{9AA352F6-D9C8-4475-88CF-A4C12B9BC545}"/>
              </a:ext>
            </a:extLst>
          </p:cNvPr>
          <p:cNvSpPr>
            <a:spLocks noChangeArrowheads="1"/>
          </p:cNvSpPr>
          <p:nvPr/>
        </p:nvSpPr>
        <p:spPr bwMode="auto">
          <a:xfrm>
            <a:off x="5164206" y="4809788"/>
            <a:ext cx="2071966"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latin typeface="Tw Cen MT" panose="020B0602020104020603" pitchFamily="34" charset="0"/>
                <a:ea typeface="ＭＳ Ｐゴシック" charset="-128"/>
              </a:rPr>
              <a:t>Step 3</a:t>
            </a:r>
          </a:p>
        </p:txBody>
      </p:sp>
      <p:sp>
        <p:nvSpPr>
          <p:cNvPr id="38" name="Rectangle 7">
            <a:extLst>
              <a:ext uri="{FF2B5EF4-FFF2-40B4-BE49-F238E27FC236}">
                <a16:creationId xmlns:a16="http://schemas.microsoft.com/office/drawing/2014/main" id="{680494E7-351B-46B2-AD95-3ED3289275BE}"/>
              </a:ext>
            </a:extLst>
          </p:cNvPr>
          <p:cNvSpPr>
            <a:spLocks noChangeArrowheads="1"/>
          </p:cNvSpPr>
          <p:nvPr/>
        </p:nvSpPr>
        <p:spPr bwMode="auto">
          <a:xfrm>
            <a:off x="7398044" y="4303693"/>
            <a:ext cx="2071966"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latin typeface="Tw Cen MT" panose="020B0602020104020603" pitchFamily="34" charset="0"/>
                <a:ea typeface="ＭＳ Ｐゴシック" charset="-128"/>
              </a:rPr>
              <a:t>Step 4</a:t>
            </a:r>
          </a:p>
        </p:txBody>
      </p:sp>
      <p:sp>
        <p:nvSpPr>
          <p:cNvPr id="39" name="Rectangle 8">
            <a:extLst>
              <a:ext uri="{FF2B5EF4-FFF2-40B4-BE49-F238E27FC236}">
                <a16:creationId xmlns:a16="http://schemas.microsoft.com/office/drawing/2014/main" id="{47C80E98-93DD-474A-BA3E-7612F6586CCE}"/>
              </a:ext>
            </a:extLst>
          </p:cNvPr>
          <p:cNvSpPr>
            <a:spLocks noChangeArrowheads="1"/>
          </p:cNvSpPr>
          <p:nvPr/>
        </p:nvSpPr>
        <p:spPr bwMode="auto">
          <a:xfrm>
            <a:off x="9618383" y="3788708"/>
            <a:ext cx="2071966"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latin typeface="Tw Cen MT" panose="020B0602020104020603" pitchFamily="34" charset="0"/>
                <a:ea typeface="ＭＳ Ｐゴシック" charset="-128"/>
              </a:rPr>
              <a:t>Step 5</a:t>
            </a:r>
          </a:p>
        </p:txBody>
      </p:sp>
    </p:spTree>
    <p:extLst>
      <p:ext uri="{BB962C8B-B14F-4D97-AF65-F5344CB8AC3E}">
        <p14:creationId xmlns:p14="http://schemas.microsoft.com/office/powerpoint/2010/main" val="379829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1793"/>
                                        </p:tgtEl>
                                        <p:attrNameLst>
                                          <p:attrName>style.visibility</p:attrName>
                                        </p:attrNameLst>
                                      </p:cBhvr>
                                      <p:to>
                                        <p:strVal val="visible"/>
                                      </p:to>
                                    </p:set>
                                    <p:animEffect transition="in" filter="fade">
                                      <p:cBhvr>
                                        <p:cTn id="7" dur="500"/>
                                        <p:tgtEl>
                                          <p:spTgt spid="80179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4" presetClass="entr" presetSubtype="10" fill="hold" grpId="0" nodeType="afterEffect">
                                  <p:stCondLst>
                                    <p:cond delay="90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par>
                          <p:cTn id="18" fill="hold">
                            <p:stCondLst>
                              <p:cond delay="1900"/>
                            </p:stCondLst>
                            <p:childTnLst>
                              <p:par>
                                <p:cTn id="19" presetID="53" presetClass="entr" presetSubtype="16" fill="hold" grpId="0" nodeType="afterEffect">
                                  <p:stCondLst>
                                    <p:cond delay="60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childTnLst>
                          </p:cTn>
                        </p:par>
                        <p:par>
                          <p:cTn id="24" fill="hold">
                            <p:stCondLst>
                              <p:cond delay="3000"/>
                            </p:stCondLst>
                            <p:childTnLst>
                              <p:par>
                                <p:cTn id="25" presetID="60" presetClass="entr" presetSubtype="12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additive="sum">
                                        <p:cTn id="28" dur="1000" fill="hold"/>
                                        <p:tgtEl>
                                          <p:spTgt spid="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9" dur="1000" fill="hold"/>
                                        <p:tgtEl>
                                          <p:spTgt spid="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0" dur="1000" fill="hold"/>
                                        <p:tgtEl>
                                          <p:spTgt spid="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1" dur="1000" fill="hold"/>
                                        <p:tgtEl>
                                          <p:spTgt spid="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32" fill="hold">
                            <p:stCondLst>
                              <p:cond delay="4000"/>
                            </p:stCondLst>
                            <p:childTnLst>
                              <p:par>
                                <p:cTn id="33" presetID="14" presetClass="entr" presetSubtype="10" fill="hold" grpId="0" nodeType="afterEffect">
                                  <p:stCondLst>
                                    <p:cond delay="110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childTnLst>
                          </p:cTn>
                        </p:par>
                        <p:par>
                          <p:cTn id="36" fill="hold">
                            <p:stCondLst>
                              <p:cond delay="5600"/>
                            </p:stCondLst>
                            <p:childTnLst>
                              <p:par>
                                <p:cTn id="37" presetID="53" presetClass="entr" presetSubtype="16" fill="hold" grpId="0" nodeType="afterEffect">
                                  <p:stCondLst>
                                    <p:cond delay="90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childTnLst>
                          </p:cTn>
                        </p:par>
                        <p:par>
                          <p:cTn id="42" fill="hold">
                            <p:stCondLst>
                              <p:cond delay="7000"/>
                            </p:stCondLst>
                            <p:childTnLst>
                              <p:par>
                                <p:cTn id="43" presetID="10" presetClass="entr" presetSubtype="0" fill="hold" nodeType="afterEffect">
                                  <p:stCondLst>
                                    <p:cond delay="5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8000"/>
                            </p:stCondLst>
                            <p:childTnLst>
                              <p:par>
                                <p:cTn id="47" presetID="14" presetClass="entr" presetSubtype="10" fill="hold" grpId="0" nodeType="afterEffect">
                                  <p:stCondLst>
                                    <p:cond delay="1000"/>
                                  </p:stCondLst>
                                  <p:childTnLst>
                                    <p:set>
                                      <p:cBhvr>
                                        <p:cTn id="48" dur="1" fill="hold">
                                          <p:stCondLst>
                                            <p:cond delay="0"/>
                                          </p:stCondLst>
                                        </p:cTn>
                                        <p:tgtEl>
                                          <p:spTgt spid="37"/>
                                        </p:tgtEl>
                                        <p:attrNameLst>
                                          <p:attrName>style.visibility</p:attrName>
                                        </p:attrNameLst>
                                      </p:cBhvr>
                                      <p:to>
                                        <p:strVal val="visible"/>
                                      </p:to>
                                    </p:set>
                                    <p:animEffect transition="in" filter="randombar(horizontal)">
                                      <p:cBhvr>
                                        <p:cTn id="49" dur="500"/>
                                        <p:tgtEl>
                                          <p:spTgt spid="37"/>
                                        </p:tgtEl>
                                      </p:cBhvr>
                                    </p:animEffect>
                                  </p:childTnLst>
                                </p:cTn>
                              </p:par>
                            </p:childTnLst>
                          </p:cTn>
                        </p:par>
                        <p:par>
                          <p:cTn id="50" fill="hold">
                            <p:stCondLst>
                              <p:cond delay="9500"/>
                            </p:stCondLst>
                            <p:childTnLst>
                              <p:par>
                                <p:cTn id="51" presetID="53" presetClass="entr" presetSubtype="16" fill="hold" grpId="0" nodeType="after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childTnLst>
                          </p:cTn>
                        </p:par>
                        <p:par>
                          <p:cTn id="56" fill="hold">
                            <p:stCondLst>
                              <p:cond delay="10500"/>
                            </p:stCondLst>
                            <p:childTnLst>
                              <p:par>
                                <p:cTn id="57" presetID="60" presetClass="entr" presetSubtype="128" fill="hold" nodeType="afterEffect">
                                  <p:stCondLst>
                                    <p:cond delay="6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additive="sum">
                                        <p:cTn id="60" dur="1000" fill="hold"/>
                                        <p:tgtEl>
                                          <p:spTgt spid="19"/>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61" dur="1000" fill="hold"/>
                                        <p:tgtEl>
                                          <p:spTgt spid="1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62" dur="1000" fill="hold"/>
                                        <p:tgtEl>
                                          <p:spTgt spid="1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63" dur="1000" fill="hold"/>
                                        <p:tgtEl>
                                          <p:spTgt spid="1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64" fill="hold">
                            <p:stCondLst>
                              <p:cond delay="12100"/>
                            </p:stCondLst>
                            <p:childTnLst>
                              <p:par>
                                <p:cTn id="65" presetID="14" presetClass="entr" presetSubtype="10" fill="hold" grpId="0" nodeType="afterEffect">
                                  <p:stCondLst>
                                    <p:cond delay="1100"/>
                                  </p:stCondLs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500"/>
                                        <p:tgtEl>
                                          <p:spTgt spid="38"/>
                                        </p:tgtEl>
                                      </p:cBhvr>
                                    </p:animEffect>
                                  </p:childTnLst>
                                </p:cTn>
                              </p:par>
                            </p:childTnLst>
                          </p:cTn>
                        </p:par>
                        <p:par>
                          <p:cTn id="68" fill="hold">
                            <p:stCondLst>
                              <p:cond delay="13700"/>
                            </p:stCondLst>
                            <p:childTnLst>
                              <p:par>
                                <p:cTn id="69" presetID="53" presetClass="entr" presetSubtype="16" fill="hold" grpId="0" nodeType="afterEffect">
                                  <p:stCondLst>
                                    <p:cond delay="60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fltVal val="0"/>
                                          </p:val>
                                        </p:tav>
                                        <p:tav tm="100000">
                                          <p:val>
                                            <p:strVal val="#ppt_h"/>
                                          </p:val>
                                        </p:tav>
                                      </p:tavLst>
                                    </p:anim>
                                    <p:animEffect transition="in" filter="fade">
                                      <p:cBhvr>
                                        <p:cTn id="73" dur="500"/>
                                        <p:tgtEl>
                                          <p:spTgt spid="26"/>
                                        </p:tgtEl>
                                      </p:cBhvr>
                                    </p:animEffect>
                                  </p:childTnLst>
                                </p:cTn>
                              </p:par>
                            </p:childTnLst>
                          </p:cTn>
                        </p:par>
                        <p:par>
                          <p:cTn id="74" fill="hold">
                            <p:stCondLst>
                              <p:cond delay="14800"/>
                            </p:stCondLst>
                            <p:childTnLst>
                              <p:par>
                                <p:cTn id="75" presetID="10" presetClass="entr" presetSubtype="0" fill="hold" nodeType="afterEffect">
                                  <p:stCondLst>
                                    <p:cond delay="6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par>
                          <p:cTn id="78" fill="hold">
                            <p:stCondLst>
                              <p:cond delay="15900"/>
                            </p:stCondLst>
                            <p:childTnLst>
                              <p:par>
                                <p:cTn id="79" presetID="14" presetClass="entr" presetSubtype="10" fill="hold" grpId="0" nodeType="afterEffect">
                                  <p:stCondLst>
                                    <p:cond delay="1100"/>
                                  </p:stCondLst>
                                  <p:childTnLst>
                                    <p:set>
                                      <p:cBhvr>
                                        <p:cTn id="80" dur="1" fill="hold">
                                          <p:stCondLst>
                                            <p:cond delay="0"/>
                                          </p:stCondLst>
                                        </p:cTn>
                                        <p:tgtEl>
                                          <p:spTgt spid="39"/>
                                        </p:tgtEl>
                                        <p:attrNameLst>
                                          <p:attrName>style.visibility</p:attrName>
                                        </p:attrNameLst>
                                      </p:cBhvr>
                                      <p:to>
                                        <p:strVal val="visible"/>
                                      </p:to>
                                    </p:set>
                                    <p:animEffect transition="in" filter="randombar(horizontal)">
                                      <p:cBhvr>
                                        <p:cTn id="81" dur="500"/>
                                        <p:tgtEl>
                                          <p:spTgt spid="39"/>
                                        </p:tgtEl>
                                      </p:cBhvr>
                                    </p:animEffect>
                                  </p:childTnLst>
                                </p:cTn>
                              </p:par>
                            </p:childTnLst>
                          </p:cTn>
                        </p:par>
                        <p:par>
                          <p:cTn id="82" fill="hold">
                            <p:stCondLst>
                              <p:cond delay="17500"/>
                            </p:stCondLst>
                            <p:childTnLst>
                              <p:par>
                                <p:cTn id="83" presetID="53" presetClass="entr" presetSubtype="16" fill="hold" grpId="0" nodeType="afterEffect">
                                  <p:stCondLst>
                                    <p:cond delay="600"/>
                                  </p:stCondLst>
                                  <p:childTnLst>
                                    <p:set>
                                      <p:cBhvr>
                                        <p:cTn id="84" dur="1" fill="hold">
                                          <p:stCondLst>
                                            <p:cond delay="0"/>
                                          </p:stCondLst>
                                        </p:cTn>
                                        <p:tgtEl>
                                          <p:spTgt spid="28"/>
                                        </p:tgtEl>
                                        <p:attrNameLst>
                                          <p:attrName>style.visibility</p:attrName>
                                        </p:attrNameLst>
                                      </p:cBhvr>
                                      <p:to>
                                        <p:strVal val="visible"/>
                                      </p:to>
                                    </p:set>
                                    <p:anim calcmode="lin" valueType="num">
                                      <p:cBhvr>
                                        <p:cTn id="85" dur="500" fill="hold"/>
                                        <p:tgtEl>
                                          <p:spTgt spid="28"/>
                                        </p:tgtEl>
                                        <p:attrNameLst>
                                          <p:attrName>ppt_w</p:attrName>
                                        </p:attrNameLst>
                                      </p:cBhvr>
                                      <p:tavLst>
                                        <p:tav tm="0">
                                          <p:val>
                                            <p:fltVal val="0"/>
                                          </p:val>
                                        </p:tav>
                                        <p:tav tm="100000">
                                          <p:val>
                                            <p:strVal val="#ppt_w"/>
                                          </p:val>
                                        </p:tav>
                                      </p:tavLst>
                                    </p:anim>
                                    <p:anim calcmode="lin" valueType="num">
                                      <p:cBhvr>
                                        <p:cTn id="86" dur="500" fill="hold"/>
                                        <p:tgtEl>
                                          <p:spTgt spid="28"/>
                                        </p:tgtEl>
                                        <p:attrNameLst>
                                          <p:attrName>ppt_h</p:attrName>
                                        </p:attrNameLst>
                                      </p:cBhvr>
                                      <p:tavLst>
                                        <p:tav tm="0">
                                          <p:val>
                                            <p:fltVal val="0"/>
                                          </p:val>
                                        </p:tav>
                                        <p:tav tm="100000">
                                          <p:val>
                                            <p:strVal val="#ppt_h"/>
                                          </p:val>
                                        </p:tav>
                                      </p:tavLst>
                                    </p:anim>
                                    <p:animEffect transition="in" filter="fade">
                                      <p:cBhvr>
                                        <p:cTn id="87" dur="500"/>
                                        <p:tgtEl>
                                          <p:spTgt spid="28"/>
                                        </p:tgtEl>
                                      </p:cBhvr>
                                    </p:animEffect>
                                  </p:childTnLst>
                                </p:cTn>
                              </p:par>
                            </p:childTnLst>
                          </p:cTn>
                        </p:par>
                        <p:par>
                          <p:cTn id="88" fill="hold">
                            <p:stCondLst>
                              <p:cond delay="18600"/>
                            </p:stCondLst>
                            <p:childTnLst>
                              <p:par>
                                <p:cTn id="89" presetID="10" presetClass="entr" presetSubtype="0" fill="hold" nodeType="afterEffect">
                                  <p:stCondLst>
                                    <p:cond delay="70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3" grpId="0"/>
      <p:bldP spid="27" grpId="0" animBg="1"/>
      <p:bldP spid="23" grpId="0"/>
      <p:bldP spid="24" grpId="0"/>
      <p:bldP spid="25" grpId="0"/>
      <p:bldP spid="26" grpId="0"/>
      <p:bldP spid="28" grpId="0"/>
      <p:bldP spid="29" grpId="0"/>
      <p:bldP spid="36"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a:cxnSpLocks/>
            <a:stCxn id="11" idx="5"/>
            <a:endCxn id="12" idx="1"/>
          </p:cNvCxnSpPr>
          <p:nvPr/>
        </p:nvCxnSpPr>
        <p:spPr>
          <a:xfrm>
            <a:off x="4849411" y="2177944"/>
            <a:ext cx="2661914" cy="1648012"/>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774145" name="Title 1"/>
          <p:cNvSpPr>
            <a:spLocks noGrp="1"/>
          </p:cNvSpPr>
          <p:nvPr>
            <p:ph type="title"/>
          </p:nvPr>
        </p:nvSpPr>
        <p:spPr/>
        <p:txBody>
          <a:bodyPr/>
          <a:lstStyle/>
          <a:p>
            <a:r>
              <a:rPr lang="en-US" sz="2000" dirty="0">
                <a:solidFill>
                  <a:schemeClr val="tx1"/>
                </a:solidFill>
                <a:latin typeface="Tw Cen MT" panose="020B0602020104020603" pitchFamily="34" charset="0"/>
              </a:rPr>
              <a:t>Additional Functions of Capstone Project</a:t>
            </a:r>
          </a:p>
        </p:txBody>
      </p:sp>
      <p:sp>
        <p:nvSpPr>
          <p:cNvPr id="9" name="Oval 8"/>
          <p:cNvSpPr>
            <a:spLocks noChangeArrowheads="1"/>
          </p:cNvSpPr>
          <p:nvPr/>
        </p:nvSpPr>
        <p:spPr bwMode="blackWhite">
          <a:xfrm>
            <a:off x="5031959" y="4312251"/>
            <a:ext cx="1968749" cy="1337998"/>
          </a:xfrm>
          <a:prstGeom prst="ellipse">
            <a:avLst/>
          </a:prstGeom>
          <a:solidFill>
            <a:schemeClr val="accent6">
              <a:lumMod val="60000"/>
              <a:lumOff val="40000"/>
            </a:schemeClr>
          </a:solidFill>
          <a:ln w="12700">
            <a:noFill/>
            <a:round/>
            <a:headEnd/>
            <a:tailEnd/>
          </a:ln>
        </p:spPr>
        <p:txBody>
          <a:bodyPr lIns="88900" tIns="88900" rIns="88900" bIns="88900" anchor="ctr">
            <a:noAutofit/>
          </a:bodyPr>
          <a:lstStyle/>
          <a:p>
            <a:pPr algn="ctr" defTabSz="820738">
              <a:defRPr/>
            </a:pPr>
            <a:r>
              <a:rPr lang="en-US" sz="2000" b="1" dirty="0">
                <a:latin typeface="Tw Cen MT" panose="020B0602020104020603" pitchFamily="34" charset="0"/>
                <a:ea typeface="ＭＳ Ｐゴシック" pitchFamily="50" charset="-128"/>
              </a:rPr>
              <a:t>Cloud (Azure)</a:t>
            </a:r>
          </a:p>
        </p:txBody>
      </p:sp>
      <p:sp>
        <p:nvSpPr>
          <p:cNvPr id="10" name="Oval 9"/>
          <p:cNvSpPr>
            <a:spLocks noChangeArrowheads="1"/>
          </p:cNvSpPr>
          <p:nvPr/>
        </p:nvSpPr>
        <p:spPr bwMode="blackWhite">
          <a:xfrm>
            <a:off x="6967651" y="1006087"/>
            <a:ext cx="1968749" cy="1337998"/>
          </a:xfrm>
          <a:prstGeom prst="ellipse">
            <a:avLst/>
          </a:prstGeom>
          <a:solidFill>
            <a:schemeClr val="accent6">
              <a:lumMod val="60000"/>
              <a:lumOff val="40000"/>
            </a:schemeClr>
          </a:solidFill>
          <a:ln w="12700">
            <a:noFill/>
            <a:round/>
            <a:headEnd/>
            <a:tailEnd/>
          </a:ln>
        </p:spPr>
        <p:txBody>
          <a:bodyPr lIns="88900" tIns="88900" rIns="88900" bIns="88900" anchor="ctr">
            <a:noAutofit/>
          </a:bodyPr>
          <a:lstStyle/>
          <a:p>
            <a:pPr algn="ctr" defTabSz="820738">
              <a:defRPr/>
            </a:pPr>
            <a:r>
              <a:rPr lang="en-US" sz="2000" b="1" dirty="0">
                <a:latin typeface="Tw Cen MT" panose="020B0602020104020603" pitchFamily="34" charset="0"/>
                <a:ea typeface="ＭＳ Ｐゴシック" pitchFamily="50" charset="-128"/>
              </a:rPr>
              <a:t>Power BI analysis</a:t>
            </a:r>
          </a:p>
        </p:txBody>
      </p:sp>
      <p:sp>
        <p:nvSpPr>
          <p:cNvPr id="11" name="Oval 10"/>
          <p:cNvSpPr>
            <a:spLocks noChangeArrowheads="1"/>
          </p:cNvSpPr>
          <p:nvPr/>
        </p:nvSpPr>
        <p:spPr bwMode="blackWhite">
          <a:xfrm>
            <a:off x="3168979" y="1035891"/>
            <a:ext cx="1968749" cy="1337998"/>
          </a:xfrm>
          <a:prstGeom prst="ellipse">
            <a:avLst/>
          </a:prstGeom>
          <a:solidFill>
            <a:schemeClr val="accent6">
              <a:lumMod val="60000"/>
              <a:lumOff val="40000"/>
            </a:schemeClr>
          </a:solidFill>
          <a:ln w="12700">
            <a:noFill/>
            <a:round/>
            <a:headEnd/>
            <a:tailEnd/>
          </a:ln>
        </p:spPr>
        <p:txBody>
          <a:bodyPr lIns="88900" tIns="88900" rIns="88900" bIns="88900" anchor="ctr">
            <a:noAutofit/>
          </a:bodyPr>
          <a:lstStyle/>
          <a:p>
            <a:pPr algn="ctr" defTabSz="820738">
              <a:defRPr/>
            </a:pPr>
            <a:r>
              <a:rPr lang="en-US" sz="2000" b="1" dirty="0">
                <a:latin typeface="Tw Cen MT" panose="020B0602020104020603" pitchFamily="34" charset="0"/>
                <a:ea typeface="ＭＳ Ｐゴシック" pitchFamily="50" charset="-128"/>
              </a:rPr>
              <a:t>Perform SQL Operations </a:t>
            </a:r>
          </a:p>
        </p:txBody>
      </p:sp>
      <p:sp>
        <p:nvSpPr>
          <p:cNvPr id="12" name="Oval 11"/>
          <p:cNvSpPr>
            <a:spLocks noChangeArrowheads="1"/>
          </p:cNvSpPr>
          <p:nvPr/>
        </p:nvSpPr>
        <p:spPr bwMode="blackWhite">
          <a:xfrm>
            <a:off x="7223008" y="3630011"/>
            <a:ext cx="1968749" cy="1337998"/>
          </a:xfrm>
          <a:prstGeom prst="ellipse">
            <a:avLst/>
          </a:prstGeom>
          <a:solidFill>
            <a:schemeClr val="accent6">
              <a:lumMod val="60000"/>
              <a:lumOff val="40000"/>
            </a:schemeClr>
          </a:solidFill>
          <a:ln w="12700">
            <a:noFill/>
            <a:round/>
            <a:headEnd/>
            <a:tailEnd/>
          </a:ln>
        </p:spPr>
        <p:txBody>
          <a:bodyPr lIns="88900" tIns="88900" rIns="88900" bIns="88900" anchor="ctr">
            <a:noAutofit/>
          </a:bodyPr>
          <a:lstStyle/>
          <a:p>
            <a:pPr algn="ctr" defTabSz="820738">
              <a:defRPr/>
            </a:pPr>
            <a:r>
              <a:rPr lang="en-US" sz="2000" b="1" dirty="0">
                <a:latin typeface="Tw Cen MT" panose="020B0602020104020603" pitchFamily="34" charset="0"/>
                <a:ea typeface="ＭＳ Ｐゴシック" pitchFamily="50" charset="-128"/>
              </a:rPr>
              <a:t>Operations using </a:t>
            </a:r>
            <a:r>
              <a:rPr lang="en-US" sz="2000" b="1" dirty="0" err="1">
                <a:latin typeface="Tw Cen MT" panose="020B0602020104020603" pitchFamily="34" charset="0"/>
                <a:ea typeface="ＭＳ Ｐゴシック" pitchFamily="50" charset="-128"/>
              </a:rPr>
              <a:t>PySpark</a:t>
            </a:r>
            <a:endParaRPr lang="en-US" sz="2000" b="1" dirty="0">
              <a:latin typeface="Tw Cen MT" panose="020B0602020104020603" pitchFamily="34" charset="0"/>
              <a:ea typeface="ＭＳ Ｐゴシック" pitchFamily="50" charset="-128"/>
            </a:endParaRPr>
          </a:p>
        </p:txBody>
      </p:sp>
      <p:sp>
        <p:nvSpPr>
          <p:cNvPr id="13" name="Oval 12"/>
          <p:cNvSpPr>
            <a:spLocks noChangeArrowheads="1"/>
          </p:cNvSpPr>
          <p:nvPr/>
        </p:nvSpPr>
        <p:spPr bwMode="blackWhite">
          <a:xfrm>
            <a:off x="2932928" y="3630011"/>
            <a:ext cx="1968749" cy="1337998"/>
          </a:xfrm>
          <a:prstGeom prst="ellipse">
            <a:avLst/>
          </a:prstGeom>
          <a:solidFill>
            <a:schemeClr val="accent6">
              <a:lumMod val="60000"/>
              <a:lumOff val="40000"/>
            </a:schemeClr>
          </a:solidFill>
          <a:ln w="12700">
            <a:noFill/>
            <a:round/>
            <a:headEnd/>
            <a:tailEnd/>
          </a:ln>
        </p:spPr>
        <p:txBody>
          <a:bodyPr lIns="88900" tIns="88900" rIns="88900" bIns="88900" anchor="ctr">
            <a:noAutofit/>
          </a:bodyPr>
          <a:lstStyle/>
          <a:p>
            <a:pPr algn="ctr" defTabSz="820738">
              <a:defRPr/>
            </a:pPr>
            <a:r>
              <a:rPr lang="en-US" sz="2000" b="1" dirty="0">
                <a:latin typeface="Tw Cen MT" panose="020B0602020104020603" pitchFamily="34" charset="0"/>
                <a:ea typeface="ＭＳ Ｐゴシック" pitchFamily="50" charset="-128"/>
              </a:rPr>
              <a:t>Statistical Analysis</a:t>
            </a:r>
          </a:p>
        </p:txBody>
      </p:sp>
      <p:cxnSp>
        <p:nvCxnSpPr>
          <p:cNvPr id="4" name="Straight Connector 3"/>
          <p:cNvCxnSpPr>
            <a:stCxn id="8" idx="4"/>
            <a:endCxn id="9" idx="0"/>
          </p:cNvCxnSpPr>
          <p:nvPr/>
        </p:nvCxnSpPr>
        <p:spPr>
          <a:xfrm>
            <a:off x="6016334" y="3656047"/>
            <a:ext cx="0" cy="656204"/>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3" idx="7"/>
            <a:endCxn id="10" idx="3"/>
          </p:cNvCxnSpPr>
          <p:nvPr/>
        </p:nvCxnSpPr>
        <p:spPr>
          <a:xfrm flipV="1">
            <a:off x="4613360" y="2148140"/>
            <a:ext cx="2642608" cy="1677816"/>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rrowheads="1"/>
          </p:cNvSpPr>
          <p:nvPr/>
        </p:nvSpPr>
        <p:spPr bwMode="blackWhite">
          <a:xfrm>
            <a:off x="5031959" y="2318049"/>
            <a:ext cx="1968749" cy="1337998"/>
          </a:xfrm>
          <a:prstGeom prst="ellipse">
            <a:avLst/>
          </a:prstGeom>
          <a:solidFill>
            <a:schemeClr val="accent5">
              <a:lumMod val="75000"/>
            </a:schemeClr>
          </a:solidFill>
          <a:ln w="12700">
            <a:noFill/>
            <a:round/>
            <a:headEnd/>
            <a:tailEnd/>
          </a:ln>
        </p:spPr>
        <p:txBody>
          <a:bodyPr lIns="88900" tIns="88900" rIns="88900" bIns="88900" anchor="ctr">
            <a:noAutofit/>
          </a:bodyPr>
          <a:lstStyle/>
          <a:p>
            <a:pPr algn="ctr" defTabSz="820738">
              <a:defRPr/>
            </a:pPr>
            <a:r>
              <a:rPr lang="en-US" sz="2000" dirty="0">
                <a:solidFill>
                  <a:schemeClr val="bg1"/>
                </a:solidFill>
                <a:latin typeface="Tw Cen MT" panose="020B0602020104020603" pitchFamily="34" charset="0"/>
                <a:ea typeface="ＭＳ Ｐゴシック" pitchFamily="50" charset="-128"/>
              </a:rPr>
              <a:t>Market Campaign Dataset</a:t>
            </a:r>
          </a:p>
        </p:txBody>
      </p:sp>
      <p:pic>
        <p:nvPicPr>
          <p:cNvPr id="6" name="Picture 5" descr="Logo, company name&#10;&#10;Description automatically generated">
            <a:extLst>
              <a:ext uri="{FF2B5EF4-FFF2-40B4-BE49-F238E27FC236}">
                <a16:creationId xmlns:a16="http://schemas.microsoft.com/office/drawing/2014/main" id="{8A367BD2-0933-43FD-9431-26F508EE96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08288" y="4457430"/>
            <a:ext cx="2310087" cy="1302312"/>
          </a:xfrm>
          <a:prstGeom prst="rect">
            <a:avLst/>
          </a:prstGeom>
        </p:spPr>
      </p:pic>
      <p:pic>
        <p:nvPicPr>
          <p:cNvPr id="19" name="Picture 18" descr="Icon&#10;&#10;Description automatically generated">
            <a:extLst>
              <a:ext uri="{FF2B5EF4-FFF2-40B4-BE49-F238E27FC236}">
                <a16:creationId xmlns:a16="http://schemas.microsoft.com/office/drawing/2014/main" id="{486F026C-5F5C-43C9-BBC4-0D8126F7F27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315816" y="1230953"/>
            <a:ext cx="1487019" cy="1560119"/>
          </a:xfrm>
          <a:prstGeom prst="rect">
            <a:avLst/>
          </a:prstGeom>
        </p:spPr>
      </p:pic>
      <p:pic>
        <p:nvPicPr>
          <p:cNvPr id="24" name="Picture 23" descr="A picture containing logo&#10;&#10;Description automatically generated">
            <a:extLst>
              <a:ext uri="{FF2B5EF4-FFF2-40B4-BE49-F238E27FC236}">
                <a16:creationId xmlns:a16="http://schemas.microsoft.com/office/drawing/2014/main" id="{811E09A4-4962-4941-BA4A-E7005551D65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162260" y="930978"/>
            <a:ext cx="2095792" cy="1171739"/>
          </a:xfrm>
          <a:prstGeom prst="rect">
            <a:avLst/>
          </a:prstGeom>
        </p:spPr>
      </p:pic>
      <p:pic>
        <p:nvPicPr>
          <p:cNvPr id="27" name="Picture 26" descr="Logo, company name&#10;&#10;Description automatically generated">
            <a:extLst>
              <a:ext uri="{FF2B5EF4-FFF2-40B4-BE49-F238E27FC236}">
                <a16:creationId xmlns:a16="http://schemas.microsoft.com/office/drawing/2014/main" id="{B09F6B3A-C76F-4A1A-BB8D-74CBA9321A8A}"/>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26314" b="29385"/>
          <a:stretch/>
        </p:blipFill>
        <p:spPr>
          <a:xfrm>
            <a:off x="4889166" y="5743964"/>
            <a:ext cx="2455768" cy="679967"/>
          </a:xfrm>
          <a:prstGeom prst="rect">
            <a:avLst/>
          </a:prstGeom>
        </p:spPr>
      </p:pic>
      <p:pic>
        <p:nvPicPr>
          <p:cNvPr id="35" name="Picture 34" descr="Icon&#10;&#10;Description automatically generated">
            <a:extLst>
              <a:ext uri="{FF2B5EF4-FFF2-40B4-BE49-F238E27FC236}">
                <a16:creationId xmlns:a16="http://schemas.microsoft.com/office/drawing/2014/main" id="{DD91B7B6-4F40-4C2E-BF4D-D8BEB481891A}"/>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42720" y="4312251"/>
            <a:ext cx="1567070" cy="1567070"/>
          </a:xfrm>
          <a:prstGeom prst="rect">
            <a:avLst/>
          </a:prstGeom>
        </p:spPr>
      </p:pic>
    </p:spTree>
    <p:extLst>
      <p:ext uri="{BB962C8B-B14F-4D97-AF65-F5344CB8AC3E}">
        <p14:creationId xmlns:p14="http://schemas.microsoft.com/office/powerpoint/2010/main" val="225995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74145"/>
                                        </p:tgtEl>
                                        <p:attrNameLst>
                                          <p:attrName>style.visibility</p:attrName>
                                        </p:attrNameLst>
                                      </p:cBhvr>
                                      <p:to>
                                        <p:strVal val="visible"/>
                                      </p:to>
                                    </p:set>
                                    <p:animEffect transition="in" filter="wipe(down)">
                                      <p:cBhvr>
                                        <p:cTn id="7" dur="500"/>
                                        <p:tgtEl>
                                          <p:spTgt spid="774145"/>
                                        </p:tgtEl>
                                      </p:cBhvr>
                                    </p:animEffect>
                                  </p:childTnLst>
                                </p:cTn>
                              </p:par>
                            </p:childTnLst>
                          </p:cTn>
                        </p:par>
                        <p:par>
                          <p:cTn id="8" fill="hold">
                            <p:stCondLst>
                              <p:cond delay="500"/>
                            </p:stCondLst>
                            <p:childTnLst>
                              <p:par>
                                <p:cTn id="9" presetID="22" presetClass="entr" presetSubtype="4"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2500"/>
                            </p:stCondLst>
                            <p:childTnLst>
                              <p:par>
                                <p:cTn id="17" presetID="22" presetClass="entr" presetSubtype="4"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3500"/>
                            </p:stCondLst>
                            <p:childTnLst>
                              <p:par>
                                <p:cTn id="21" presetID="22" presetClass="entr" presetSubtype="4" fill="hold" nodeType="afterEffect">
                                  <p:stCondLst>
                                    <p:cond delay="50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par>
                          <p:cTn id="24" fill="hold">
                            <p:stCondLst>
                              <p:cond delay="4500"/>
                            </p:stCondLst>
                            <p:childTnLst>
                              <p:par>
                                <p:cTn id="25" presetID="22" presetClass="entr" presetSubtype="4" fill="hold" grpId="0" nodeType="after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5500"/>
                            </p:stCondLst>
                            <p:childTnLst>
                              <p:par>
                                <p:cTn id="29" presetID="22" presetClass="entr" presetSubtype="4" fill="hold"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6500"/>
                            </p:stCondLst>
                            <p:childTnLst>
                              <p:par>
                                <p:cTn id="33" presetID="22" presetClass="entr" presetSubtype="4" fill="hold" nodeType="after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par>
                          <p:cTn id="36" fill="hold">
                            <p:stCondLst>
                              <p:cond delay="7500"/>
                            </p:stCondLst>
                            <p:childTnLst>
                              <p:par>
                                <p:cTn id="37" presetID="22" presetClass="entr" presetSubtype="4" fill="hold" grpId="0" nodeType="afterEffect">
                                  <p:stCondLst>
                                    <p:cond delay="50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par>
                          <p:cTn id="40" fill="hold">
                            <p:stCondLst>
                              <p:cond delay="8500"/>
                            </p:stCondLst>
                            <p:childTnLst>
                              <p:par>
                                <p:cTn id="41" presetID="22" presetClass="entr" presetSubtype="4" fill="hold" nodeType="afterEffect">
                                  <p:stCondLst>
                                    <p:cond delay="50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childTnLst>
                          </p:cTn>
                        </p:par>
                        <p:par>
                          <p:cTn id="44" fill="hold">
                            <p:stCondLst>
                              <p:cond delay="9500"/>
                            </p:stCondLst>
                            <p:childTnLst>
                              <p:par>
                                <p:cTn id="45" presetID="22" presetClass="entr" presetSubtype="4" fill="hold" grpId="0" nodeType="afterEffect">
                                  <p:stCondLst>
                                    <p:cond delay="50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par>
                          <p:cTn id="48" fill="hold">
                            <p:stCondLst>
                              <p:cond delay="10500"/>
                            </p:stCondLst>
                            <p:childTnLst>
                              <p:par>
                                <p:cTn id="49" presetID="22" presetClass="entr" presetSubtype="4" fill="hold" nodeType="afterEffect">
                                  <p:stCondLst>
                                    <p:cond delay="50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par>
                          <p:cTn id="52" fill="hold">
                            <p:stCondLst>
                              <p:cond delay="11500"/>
                            </p:stCondLst>
                            <p:childTnLst>
                              <p:par>
                                <p:cTn id="53" presetID="22" presetClass="entr" presetSubtype="4" fill="hold" nodeType="afterEffect">
                                  <p:stCondLst>
                                    <p:cond delay="500"/>
                                  </p:stCondLst>
                                  <p:childTnLst>
                                    <p:set>
                                      <p:cBhvr>
                                        <p:cTn id="54" dur="1" fill="hold">
                                          <p:stCondLst>
                                            <p:cond delay="0"/>
                                          </p:stCondLst>
                                        </p:cTn>
                                        <p:tgtEl>
                                          <p:spTgt spid="4"/>
                                        </p:tgtEl>
                                        <p:attrNameLst>
                                          <p:attrName>style.visibility</p:attrName>
                                        </p:attrNameLst>
                                      </p:cBhvr>
                                      <p:to>
                                        <p:strVal val="visible"/>
                                      </p:to>
                                    </p:set>
                                    <p:animEffect transition="in" filter="wipe(down)">
                                      <p:cBhvr>
                                        <p:cTn id="55" dur="500"/>
                                        <p:tgtEl>
                                          <p:spTgt spid="4"/>
                                        </p:tgtEl>
                                      </p:cBhvr>
                                    </p:animEffect>
                                  </p:childTnLst>
                                </p:cTn>
                              </p:par>
                            </p:childTnLst>
                          </p:cTn>
                        </p:par>
                        <p:par>
                          <p:cTn id="56" fill="hold">
                            <p:stCondLst>
                              <p:cond delay="12500"/>
                            </p:stCondLst>
                            <p:childTnLst>
                              <p:par>
                                <p:cTn id="57" presetID="22" presetClass="entr" presetSubtype="4" fill="hold" grpId="0" nodeType="afterEffect">
                                  <p:stCondLst>
                                    <p:cond delay="50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childTnLst>
                          </p:cTn>
                        </p:par>
                        <p:par>
                          <p:cTn id="60" fill="hold">
                            <p:stCondLst>
                              <p:cond delay="13500"/>
                            </p:stCondLst>
                            <p:childTnLst>
                              <p:par>
                                <p:cTn id="61" presetID="22" presetClass="entr" presetSubtype="4" fill="hold" nodeType="afterEffect">
                                  <p:stCondLst>
                                    <p:cond delay="600"/>
                                  </p:stCondLst>
                                  <p:childTnLst>
                                    <p:set>
                                      <p:cBhvr>
                                        <p:cTn id="62" dur="1" fill="hold">
                                          <p:stCondLst>
                                            <p:cond delay="0"/>
                                          </p:stCondLst>
                                        </p:cTn>
                                        <p:tgtEl>
                                          <p:spTgt spid="27"/>
                                        </p:tgtEl>
                                        <p:attrNameLst>
                                          <p:attrName>style.visibility</p:attrName>
                                        </p:attrNameLst>
                                      </p:cBhvr>
                                      <p:to>
                                        <p:strVal val="visible"/>
                                      </p:to>
                                    </p:set>
                                    <p:animEffect transition="in" filter="wipe(down)">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5" grpId="0"/>
      <p:bldP spid="9" grpId="0" animBg="1"/>
      <p:bldP spid="10" grpId="0" animBg="1"/>
      <p:bldP spid="11" grpId="0" animBg="1"/>
      <p:bldP spid="12" grpId="0" animBg="1"/>
      <p:bldP spid="13"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0060-1528-409F-866E-056921526FD2}"/>
              </a:ext>
            </a:extLst>
          </p:cNvPr>
          <p:cNvSpPr>
            <a:spLocks noGrp="1"/>
          </p:cNvSpPr>
          <p:nvPr>
            <p:ph type="title"/>
          </p:nvPr>
        </p:nvSpPr>
        <p:spPr>
          <a:xfrm>
            <a:off x="866775" y="78903"/>
            <a:ext cx="10134600" cy="723892"/>
          </a:xfrm>
        </p:spPr>
        <p:txBody>
          <a:bodyPr>
            <a:normAutofit fontScale="90000"/>
          </a:bodyPr>
          <a:lstStyle/>
          <a:p>
            <a:r>
              <a:rPr lang="en-US" dirty="0"/>
              <a:t>Data Dictionary</a:t>
            </a:r>
          </a:p>
        </p:txBody>
      </p:sp>
      <p:sp>
        <p:nvSpPr>
          <p:cNvPr id="3" name="Content Placeholder 2">
            <a:extLst>
              <a:ext uri="{FF2B5EF4-FFF2-40B4-BE49-F238E27FC236}">
                <a16:creationId xmlns:a16="http://schemas.microsoft.com/office/drawing/2014/main" id="{D7683213-2C3D-4B69-A930-4C80D5DC3FAE}"/>
              </a:ext>
            </a:extLst>
          </p:cNvPr>
          <p:cNvSpPr>
            <a:spLocks noGrp="1"/>
          </p:cNvSpPr>
          <p:nvPr>
            <p:ph idx="1"/>
          </p:nvPr>
        </p:nvSpPr>
        <p:spPr>
          <a:xfrm>
            <a:off x="990600" y="712566"/>
            <a:ext cx="5410200" cy="4003398"/>
          </a:xfrm>
        </p:spPr>
        <p:txBody>
          <a:bodyPr>
            <a:normAutofit fontScale="92500"/>
          </a:bodyPr>
          <a:lstStyle/>
          <a:p>
            <a:pPr marL="0" indent="0">
              <a:lnSpc>
                <a:spcPct val="107000"/>
              </a:lnSpc>
              <a:spcBef>
                <a:spcPts val="0"/>
              </a:spcBef>
              <a:buNone/>
            </a:pPr>
            <a:r>
              <a:rPr lang="en-IN" sz="1800" b="1" dirty="0">
                <a:effectLst/>
                <a:latin typeface="Times New Roman" panose="02020603050405020304" pitchFamily="18" charset="0"/>
                <a:ea typeface="Times New Roman" panose="02020603050405020304" pitchFamily="18" charset="0"/>
              </a:rPr>
              <a:t>Bank </a:t>
            </a:r>
            <a:r>
              <a:rPr lang="en-IN" sz="1800" b="1" dirty="0">
                <a:latin typeface="Times New Roman" panose="02020603050405020304" pitchFamily="18" charset="0"/>
                <a:ea typeface="Times New Roman" panose="02020603050405020304" pitchFamily="18" charset="0"/>
              </a:rPr>
              <a:t>C</a:t>
            </a:r>
            <a:r>
              <a:rPr lang="en-IN" sz="1800" b="1" dirty="0">
                <a:effectLst/>
                <a:latin typeface="Times New Roman" panose="02020603050405020304" pitchFamily="18" charset="0"/>
                <a:ea typeface="Times New Roman" panose="02020603050405020304" pitchFamily="18" charset="0"/>
              </a:rPr>
              <a:t>lient </a:t>
            </a:r>
            <a:r>
              <a:rPr lang="en-IN" sz="1800" b="1" dirty="0">
                <a:latin typeface="Times New Roman" panose="02020603050405020304" pitchFamily="18" charset="0"/>
                <a:ea typeface="Times New Roman" panose="02020603050405020304" pitchFamily="18" charset="0"/>
              </a:rPr>
              <a:t>D</a:t>
            </a:r>
            <a:r>
              <a:rPr lang="en-IN" sz="1800" b="1" dirty="0">
                <a:effectLst/>
                <a:latin typeface="Times New Roman" panose="02020603050405020304" pitchFamily="18" charset="0"/>
                <a:ea typeface="Times New Roman" panose="02020603050405020304" pitchFamily="18" charset="0"/>
              </a:rPr>
              <a:t>ata</a:t>
            </a:r>
            <a:endParaRPr lang="en-US" sz="1800" dirty="0">
              <a:effectLst/>
              <a:latin typeface="Calibri" panose="020F0502020204030204" pitchFamily="34" charset="0"/>
              <a:ea typeface="Calibri" panose="020F0502020204030204" pitchFamily="34" charset="0"/>
            </a:endParaRPr>
          </a:p>
          <a:p>
            <a:pPr marL="0" marR="0" lvl="0" indent="0">
              <a:lnSpc>
                <a:spcPct val="107000"/>
              </a:lnSpc>
              <a:spcBef>
                <a:spcPts val="0"/>
              </a:spcBef>
              <a:spcAft>
                <a:spcPts val="0"/>
              </a:spcAft>
              <a:buNone/>
            </a:pPr>
            <a:endParaRPr lang="en-IN" sz="1800" dirty="0">
              <a:solidFill>
                <a:srgbClr val="0070C0"/>
              </a:solidFill>
              <a:effectLst/>
              <a:latin typeface="Times New Roman" panose="02020603050405020304" pitchFamily="18" charset="0"/>
              <a:ea typeface="Times New Roman" panose="02020603050405020304" pitchFamily="18" charset="0"/>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Customer id </a:t>
            </a:r>
            <a:r>
              <a:rPr lang="en-IN" sz="1800" dirty="0">
                <a:effectLst/>
                <a:latin typeface="Times New Roman" panose="02020603050405020304" pitchFamily="18" charset="0"/>
                <a:ea typeface="Times New Roman" panose="02020603050405020304" pitchFamily="18" charset="0"/>
                <a:cs typeface="Noto Sans Symbols"/>
              </a:rPr>
              <a:t>: Unique customer id</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a:t>
            </a:r>
            <a:r>
              <a:rPr lang="en-IN" sz="1800" b="1" dirty="0" err="1">
                <a:solidFill>
                  <a:srgbClr val="0070C0"/>
                </a:solidFill>
                <a:effectLst/>
                <a:latin typeface="Times New Roman" panose="02020603050405020304" pitchFamily="18" charset="0"/>
                <a:ea typeface="Times New Roman" panose="02020603050405020304" pitchFamily="18" charset="0"/>
                <a:cs typeface="Noto Sans Symbols"/>
              </a:rPr>
              <a:t>custAge</a:t>
            </a:r>
            <a:r>
              <a:rPr lang="en-IN" sz="1800" dirty="0">
                <a:effectLst/>
                <a:latin typeface="Times New Roman" panose="02020603050405020304" pitchFamily="18" charset="0"/>
                <a:ea typeface="Times New Roman" panose="02020603050405020304" pitchFamily="18" charset="0"/>
                <a:cs typeface="Noto Sans Symbols"/>
              </a:rPr>
              <a:t>: Age of the customer.</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profession</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type of job </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marital</a:t>
            </a:r>
            <a:r>
              <a:rPr lang="en-IN" sz="1800" b="1" dirty="0">
                <a:solidFill>
                  <a:srgbClr val="002060"/>
                </a:solidFill>
                <a:effectLst/>
                <a:latin typeface="Times New Roman" panose="02020603050405020304" pitchFamily="18" charset="0"/>
                <a:ea typeface="Times New Roman" panose="02020603050405020304" pitchFamily="18" charset="0"/>
                <a:cs typeface="Noto Sans Symbols"/>
              </a:rPr>
              <a:t>: </a:t>
            </a:r>
            <a:r>
              <a:rPr lang="en-IN" sz="1800" dirty="0">
                <a:effectLst/>
                <a:latin typeface="Times New Roman" panose="02020603050405020304" pitchFamily="18" charset="0"/>
                <a:ea typeface="Times New Roman" panose="02020603050405020304" pitchFamily="18" charset="0"/>
                <a:cs typeface="Noto Sans Symbols"/>
              </a:rPr>
              <a:t>marital status</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schooling</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Educational qualification </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default</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has credit in default?</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housing</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has housing loan? </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loan</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has personal loan? </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a:t>
            </a:r>
            <a:r>
              <a:rPr lang="en-IN" sz="1800" b="1" dirty="0" err="1">
                <a:solidFill>
                  <a:srgbClr val="0070C0"/>
                </a:solidFill>
                <a:effectLst/>
                <a:latin typeface="Times New Roman" panose="02020603050405020304" pitchFamily="18" charset="0"/>
                <a:ea typeface="Times New Roman" panose="02020603050405020304" pitchFamily="18" charset="0"/>
                <a:cs typeface="Noto Sans Symbols"/>
              </a:rPr>
              <a:t>State_Code</a:t>
            </a:r>
            <a:r>
              <a:rPr lang="en-IN" sz="1800" dirty="0">
                <a:effectLst/>
                <a:latin typeface="Times New Roman" panose="02020603050405020304" pitchFamily="18" charset="0"/>
                <a:ea typeface="Times New Roman" panose="02020603050405020304" pitchFamily="18" charset="0"/>
                <a:cs typeface="Noto Sans Symbols"/>
              </a:rPr>
              <a:t>: Code representing unique state name</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a:t>
            </a:r>
            <a:r>
              <a:rPr lang="en-IN" sz="1800" b="1" dirty="0" err="1">
                <a:solidFill>
                  <a:srgbClr val="0070C0"/>
                </a:solidFill>
                <a:effectLst/>
                <a:latin typeface="Times New Roman" panose="02020603050405020304" pitchFamily="18" charset="0"/>
                <a:ea typeface="Times New Roman" panose="02020603050405020304" pitchFamily="18" charset="0"/>
                <a:cs typeface="Noto Sans Symbols"/>
              </a:rPr>
              <a:t>Region_Code</a:t>
            </a:r>
            <a:r>
              <a:rPr lang="en-IN" sz="1800" dirty="0">
                <a:effectLst/>
                <a:latin typeface="Times New Roman" panose="02020603050405020304" pitchFamily="18" charset="0"/>
                <a:ea typeface="Times New Roman" panose="02020603050405020304" pitchFamily="18" charset="0"/>
                <a:cs typeface="Noto Sans Symbols"/>
              </a:rPr>
              <a:t>: Code representing unique Region name</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a:t>
            </a:r>
            <a:r>
              <a:rPr lang="en-IN" sz="1800" b="1" dirty="0" err="1">
                <a:solidFill>
                  <a:srgbClr val="0070C0"/>
                </a:solidFill>
                <a:effectLst/>
                <a:latin typeface="Times New Roman" panose="02020603050405020304" pitchFamily="18" charset="0"/>
                <a:ea typeface="Times New Roman" panose="02020603050405020304" pitchFamily="18" charset="0"/>
                <a:cs typeface="Noto Sans Symbols"/>
              </a:rPr>
              <a:t>City_Code</a:t>
            </a:r>
            <a:r>
              <a:rPr lang="en-IN" sz="1800" dirty="0">
                <a:effectLst/>
                <a:latin typeface="Times New Roman" panose="02020603050405020304" pitchFamily="18" charset="0"/>
                <a:ea typeface="Times New Roman" panose="02020603050405020304" pitchFamily="18" charset="0"/>
                <a:cs typeface="Noto Sans Symbols"/>
              </a:rPr>
              <a:t>: Code representing City of the customer</a:t>
            </a:r>
            <a:endParaRPr lang="en-US" sz="1800" dirty="0">
              <a:effectLst/>
              <a:latin typeface="Noto Sans Symbols"/>
              <a:ea typeface="Noto Sans Symbols"/>
              <a:cs typeface="Noto Sans Symbols"/>
            </a:endParaRPr>
          </a:p>
          <a:p>
            <a:pPr marR="0" lvl="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 </a:t>
            </a:r>
            <a:r>
              <a:rPr lang="en-IN" sz="1800" b="1" dirty="0" err="1">
                <a:solidFill>
                  <a:srgbClr val="0070C0"/>
                </a:solidFill>
                <a:effectLst/>
                <a:latin typeface="Times New Roman" panose="02020603050405020304" pitchFamily="18" charset="0"/>
                <a:ea typeface="Times New Roman" panose="02020603050405020304" pitchFamily="18" charset="0"/>
                <a:cs typeface="Noto Sans Symbols"/>
              </a:rPr>
              <a:t>Postal_Code</a:t>
            </a:r>
            <a:r>
              <a:rPr lang="en-IN" sz="1800" dirty="0">
                <a:solidFill>
                  <a:srgbClr val="0070C0"/>
                </a:solidFill>
                <a:effectLst/>
                <a:latin typeface="Times New Roman" panose="02020603050405020304" pitchFamily="18" charset="0"/>
                <a:ea typeface="Times New Roman" panose="02020603050405020304" pitchFamily="18" charset="0"/>
                <a:cs typeface="Noto Sans Symbols"/>
              </a:rPr>
              <a:t>: </a:t>
            </a:r>
            <a:r>
              <a:rPr lang="en-IN" sz="1800" dirty="0">
                <a:effectLst/>
                <a:latin typeface="Times New Roman" panose="02020603050405020304" pitchFamily="18" charset="0"/>
                <a:ea typeface="Times New Roman" panose="02020603050405020304" pitchFamily="18" charset="0"/>
                <a:cs typeface="Noto Sans Symbols"/>
              </a:rPr>
              <a:t>Postal code of the area</a:t>
            </a:r>
            <a:endParaRPr lang="en-US" sz="1800" dirty="0">
              <a:effectLst/>
              <a:latin typeface="Noto Sans Symbols"/>
              <a:ea typeface="Noto Sans Symbols"/>
              <a:cs typeface="Noto Sans Symbols"/>
            </a:endParaRPr>
          </a:p>
          <a:p>
            <a:pPr marL="0" indent="0">
              <a:buNone/>
            </a:pPr>
            <a:endParaRPr lang="en-US" dirty="0"/>
          </a:p>
        </p:txBody>
      </p:sp>
      <p:cxnSp>
        <p:nvCxnSpPr>
          <p:cNvPr id="5" name="Straight Connector 4">
            <a:extLst>
              <a:ext uri="{FF2B5EF4-FFF2-40B4-BE49-F238E27FC236}">
                <a16:creationId xmlns:a16="http://schemas.microsoft.com/office/drawing/2014/main" id="{135C4F07-4D70-4051-AD1B-A578E1C86B17}"/>
              </a:ext>
            </a:extLst>
          </p:cNvPr>
          <p:cNvCxnSpPr>
            <a:cxnSpLocks/>
          </p:cNvCxnSpPr>
          <p:nvPr/>
        </p:nvCxnSpPr>
        <p:spPr>
          <a:xfrm>
            <a:off x="990599" y="1147141"/>
            <a:ext cx="5410201"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281C953-C031-4C65-B780-05C5E5491E6D}"/>
              </a:ext>
            </a:extLst>
          </p:cNvPr>
          <p:cNvSpPr txBox="1"/>
          <p:nvPr/>
        </p:nvSpPr>
        <p:spPr>
          <a:xfrm>
            <a:off x="6696076" y="1182342"/>
            <a:ext cx="5238750" cy="2740237"/>
          </a:xfrm>
          <a:prstGeom prst="rect">
            <a:avLst/>
          </a:prstGeom>
          <a:noFill/>
        </p:spPr>
        <p:txBody>
          <a:bodyPr wrap="square" rtlCol="0">
            <a:spAutoFit/>
          </a:bodyPr>
          <a:lstStyle/>
          <a:p>
            <a:pPr marL="342900" marR="0" lvl="0" indent="-342900">
              <a:lnSpc>
                <a:spcPct val="107000"/>
              </a:lnSpc>
              <a:spcBef>
                <a:spcPts val="0"/>
              </a:spcBef>
              <a:spcAft>
                <a:spcPts val="0"/>
              </a:spcAft>
              <a:buFont typeface="Arial" panose="020B0604020202020204" pitchFamily="34" charset="0"/>
              <a:buChar char="•"/>
            </a:pPr>
            <a:r>
              <a:rPr lang="en-IN" b="1" dirty="0">
                <a:solidFill>
                  <a:srgbClr val="0070C0"/>
                </a:solidFill>
                <a:effectLst/>
                <a:latin typeface="Times New Roman" panose="02020603050405020304" pitchFamily="18" charset="0"/>
                <a:ea typeface="Times New Roman" panose="02020603050405020304" pitchFamily="18" charset="0"/>
                <a:cs typeface="Noto Sans Symbols"/>
              </a:rPr>
              <a:t>contact</a:t>
            </a:r>
            <a:r>
              <a:rPr lang="en-IN" dirty="0">
                <a:solidFill>
                  <a:srgbClr val="000000"/>
                </a:solidFill>
                <a:effectLst/>
                <a:latin typeface="Times New Roman" panose="02020603050405020304" pitchFamily="18" charset="0"/>
                <a:ea typeface="Times New Roman" panose="02020603050405020304" pitchFamily="18" charset="0"/>
                <a:cs typeface="Noto Sans Symbols"/>
              </a:rPr>
              <a:t>: contact communication type </a:t>
            </a:r>
            <a:endParaRPr lang="en-US" dirty="0">
              <a:effectLst/>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IN" b="1" dirty="0">
                <a:solidFill>
                  <a:srgbClr val="0070C0"/>
                </a:solidFill>
                <a:effectLst/>
                <a:latin typeface="Times New Roman" panose="02020603050405020304" pitchFamily="18" charset="0"/>
                <a:ea typeface="Times New Roman" panose="02020603050405020304" pitchFamily="18" charset="0"/>
                <a:cs typeface="Noto Sans Symbols"/>
              </a:rPr>
              <a:t>month</a:t>
            </a:r>
            <a:r>
              <a:rPr lang="en-IN" dirty="0">
                <a:solidFill>
                  <a:srgbClr val="000000"/>
                </a:solidFill>
                <a:effectLst/>
                <a:latin typeface="Times New Roman" panose="02020603050405020304" pitchFamily="18" charset="0"/>
                <a:ea typeface="Times New Roman" panose="02020603050405020304" pitchFamily="18" charset="0"/>
                <a:cs typeface="Noto Sans Symbols"/>
              </a:rPr>
              <a:t>: last contact month of year </a:t>
            </a:r>
            <a:endParaRPr lang="en-US" dirty="0">
              <a:effectLst/>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IN" b="1" dirty="0" err="1">
                <a:solidFill>
                  <a:srgbClr val="0070C0"/>
                </a:solidFill>
                <a:effectLst/>
                <a:latin typeface="Times New Roman" panose="02020603050405020304" pitchFamily="18" charset="0"/>
                <a:ea typeface="Times New Roman" panose="02020603050405020304" pitchFamily="18" charset="0"/>
                <a:cs typeface="Noto Sans Symbols"/>
              </a:rPr>
              <a:t>day_of_week</a:t>
            </a:r>
            <a:r>
              <a:rPr lang="en-IN" dirty="0">
                <a:solidFill>
                  <a:srgbClr val="000000"/>
                </a:solidFill>
                <a:effectLst/>
                <a:latin typeface="Times New Roman" panose="02020603050405020304" pitchFamily="18" charset="0"/>
                <a:ea typeface="Times New Roman" panose="02020603050405020304" pitchFamily="18" charset="0"/>
                <a:cs typeface="Noto Sans Symbols"/>
              </a:rPr>
              <a:t>: last contact day of the week </a:t>
            </a:r>
            <a:endParaRPr lang="en-US" dirty="0">
              <a:effectLst/>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IN" b="1" dirty="0">
                <a:solidFill>
                  <a:srgbClr val="0070C0"/>
                </a:solidFill>
                <a:effectLst/>
                <a:latin typeface="Times New Roman" panose="02020603050405020304" pitchFamily="18" charset="0"/>
                <a:ea typeface="Times New Roman" panose="02020603050405020304" pitchFamily="18" charset="0"/>
                <a:cs typeface="Noto Sans Symbols"/>
              </a:rPr>
              <a:t>campaign</a:t>
            </a:r>
            <a:r>
              <a:rPr lang="en-IN" dirty="0">
                <a:solidFill>
                  <a:srgbClr val="000000"/>
                </a:solidFill>
                <a:effectLst/>
                <a:latin typeface="Times New Roman" panose="02020603050405020304" pitchFamily="18" charset="0"/>
                <a:ea typeface="Times New Roman" panose="02020603050405020304" pitchFamily="18" charset="0"/>
                <a:cs typeface="Noto Sans Symbols"/>
              </a:rPr>
              <a:t>: number of contacts performed during this campaign and for this client </a:t>
            </a:r>
            <a:endParaRPr lang="en-US" dirty="0">
              <a:effectLst/>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IN" b="1" dirty="0" err="1">
                <a:solidFill>
                  <a:srgbClr val="0070C0"/>
                </a:solidFill>
                <a:effectLst/>
                <a:latin typeface="Times New Roman" panose="02020603050405020304" pitchFamily="18" charset="0"/>
                <a:ea typeface="Times New Roman" panose="02020603050405020304" pitchFamily="18" charset="0"/>
                <a:cs typeface="Noto Sans Symbols"/>
              </a:rPr>
              <a:t>pdays</a:t>
            </a:r>
            <a:r>
              <a:rPr lang="en-IN" dirty="0">
                <a:solidFill>
                  <a:srgbClr val="000000"/>
                </a:solidFill>
                <a:effectLst/>
                <a:latin typeface="Times New Roman" panose="02020603050405020304" pitchFamily="18" charset="0"/>
                <a:ea typeface="Times New Roman" panose="02020603050405020304" pitchFamily="18" charset="0"/>
                <a:cs typeface="Noto Sans Symbols"/>
              </a:rPr>
              <a:t>: number of days that passed by after the client was last contacted from a previous campaign</a:t>
            </a:r>
            <a:endParaRPr lang="en-US" dirty="0">
              <a:effectLst/>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IN" b="1" dirty="0" err="1">
                <a:solidFill>
                  <a:srgbClr val="0070C0"/>
                </a:solidFill>
                <a:effectLst/>
                <a:latin typeface="Times New Roman" panose="02020603050405020304" pitchFamily="18" charset="0"/>
                <a:ea typeface="Times New Roman" panose="02020603050405020304" pitchFamily="18" charset="0"/>
                <a:cs typeface="Noto Sans Symbols"/>
              </a:rPr>
              <a:t>poutcome</a:t>
            </a:r>
            <a:r>
              <a:rPr lang="en-IN" dirty="0">
                <a:solidFill>
                  <a:srgbClr val="000000"/>
                </a:solidFill>
                <a:effectLst/>
                <a:latin typeface="Times New Roman" panose="02020603050405020304" pitchFamily="18" charset="0"/>
                <a:ea typeface="Times New Roman" panose="02020603050405020304" pitchFamily="18" charset="0"/>
                <a:cs typeface="Noto Sans Symbols"/>
              </a:rPr>
              <a:t>: outcome of the previous campaign </a:t>
            </a:r>
            <a:endParaRPr lang="en-US" dirty="0">
              <a:effectLst/>
              <a:latin typeface="Noto Sans Symbols"/>
              <a:ea typeface="Noto Sans Symbols"/>
              <a:cs typeface="Noto Sans Symbols"/>
            </a:endParaRPr>
          </a:p>
          <a:p>
            <a:endParaRPr lang="en-US" dirty="0"/>
          </a:p>
        </p:txBody>
      </p:sp>
      <p:sp>
        <p:nvSpPr>
          <p:cNvPr id="8" name="TextBox 7">
            <a:extLst>
              <a:ext uri="{FF2B5EF4-FFF2-40B4-BE49-F238E27FC236}">
                <a16:creationId xmlns:a16="http://schemas.microsoft.com/office/drawing/2014/main" id="{37BD6943-3E9D-424F-9E35-26EB261FC1BE}"/>
              </a:ext>
            </a:extLst>
          </p:cNvPr>
          <p:cNvSpPr txBox="1"/>
          <p:nvPr/>
        </p:nvSpPr>
        <p:spPr>
          <a:xfrm>
            <a:off x="6657669" y="4214464"/>
            <a:ext cx="5514975" cy="2447337"/>
          </a:xfrm>
          <a:prstGeom prst="rect">
            <a:avLst/>
          </a:prstGeom>
          <a:noFill/>
        </p:spPr>
        <p:txBody>
          <a:bodyPr wrap="square" rtlCol="0">
            <a:spAutoFit/>
          </a:bodyPr>
          <a:lstStyle/>
          <a:p>
            <a:pPr marL="342900" marR="0" lvl="0" indent="-34290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emp.var.rate</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employment variation rate - quarterly indicator </a:t>
            </a:r>
            <a:endParaRPr lang="en-US" sz="1800" dirty="0">
              <a:effectLst/>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IN" sz="1800" b="1" dirty="0" err="1">
                <a:solidFill>
                  <a:srgbClr val="0070C0"/>
                </a:solidFill>
                <a:effectLst/>
                <a:latin typeface="Times New Roman" panose="02020603050405020304" pitchFamily="18" charset="0"/>
                <a:ea typeface="Times New Roman" panose="02020603050405020304" pitchFamily="18" charset="0"/>
                <a:cs typeface="Noto Sans Symbols"/>
              </a:rPr>
              <a:t>cons.price.idx</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consumer price index - monthly indicator </a:t>
            </a:r>
            <a:endParaRPr lang="en-US" sz="1800" dirty="0">
              <a:effectLst/>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IN" sz="1800" b="1" dirty="0" err="1">
                <a:solidFill>
                  <a:srgbClr val="0070C0"/>
                </a:solidFill>
                <a:effectLst/>
                <a:latin typeface="Times New Roman" panose="02020603050405020304" pitchFamily="18" charset="0"/>
                <a:ea typeface="Times New Roman" panose="02020603050405020304" pitchFamily="18" charset="0"/>
                <a:cs typeface="Noto Sans Symbols"/>
              </a:rPr>
              <a:t>cons.conf.idx</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consumer confidence index - monthly indicator </a:t>
            </a:r>
            <a:endParaRPr lang="en-US" sz="1800" dirty="0">
              <a:effectLst/>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IN" sz="1800" b="1" dirty="0">
                <a:solidFill>
                  <a:srgbClr val="0070C0"/>
                </a:solidFill>
                <a:effectLst/>
                <a:latin typeface="Times New Roman" panose="02020603050405020304" pitchFamily="18" charset="0"/>
                <a:ea typeface="Times New Roman" panose="02020603050405020304" pitchFamily="18" charset="0"/>
                <a:cs typeface="Noto Sans Symbols"/>
              </a:rPr>
              <a:t>euribor3m</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a:t>
            </a:r>
            <a:r>
              <a:rPr lang="en-IN" sz="1800" dirty="0" err="1">
                <a:solidFill>
                  <a:srgbClr val="000000"/>
                </a:solidFill>
                <a:effectLst/>
                <a:latin typeface="Times New Roman" panose="02020603050405020304" pitchFamily="18" charset="0"/>
                <a:ea typeface="Times New Roman" panose="02020603050405020304" pitchFamily="18" charset="0"/>
                <a:cs typeface="Noto Sans Symbols"/>
              </a:rPr>
              <a:t>euribor</a:t>
            </a:r>
            <a:r>
              <a:rPr lang="en-IN" sz="1800" dirty="0">
                <a:solidFill>
                  <a:srgbClr val="000000"/>
                </a:solidFill>
                <a:effectLst/>
                <a:latin typeface="Times New Roman" panose="02020603050405020304" pitchFamily="18" charset="0"/>
                <a:ea typeface="Times New Roman" panose="02020603050405020304" pitchFamily="18" charset="0"/>
                <a:cs typeface="Noto Sans Symbols"/>
              </a:rPr>
              <a:t> 3 month rate - daily indicator</a:t>
            </a:r>
            <a:endParaRPr lang="en-IN" dirty="0">
              <a:solidFill>
                <a:srgbClr val="000000"/>
              </a:solidFill>
              <a:latin typeface="Times New Roman" panose="02020603050405020304" pitchFamily="18" charset="0"/>
              <a:ea typeface="Times New Roman" panose="02020603050405020304" pitchFamily="18" charset="0"/>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IN" sz="1800" b="1" dirty="0" err="1">
                <a:solidFill>
                  <a:srgbClr val="0070C0"/>
                </a:solidFill>
                <a:effectLst/>
                <a:latin typeface="Times New Roman" panose="02020603050405020304" pitchFamily="18" charset="0"/>
                <a:ea typeface="Times New Roman" panose="02020603050405020304" pitchFamily="18" charset="0"/>
              </a:rPr>
              <a:t>nr.employed</a:t>
            </a:r>
            <a:r>
              <a:rPr lang="en-IN" sz="1800" dirty="0">
                <a:solidFill>
                  <a:srgbClr val="000000"/>
                </a:solidFill>
                <a:effectLst/>
                <a:latin typeface="Times New Roman" panose="02020603050405020304" pitchFamily="18" charset="0"/>
                <a:ea typeface="Times New Roman" panose="02020603050405020304" pitchFamily="18" charset="0"/>
              </a:rPr>
              <a:t>: number of employees-quarterly</a:t>
            </a:r>
            <a:endParaRPr lang="en-US" dirty="0"/>
          </a:p>
        </p:txBody>
      </p:sp>
      <p:cxnSp>
        <p:nvCxnSpPr>
          <p:cNvPr id="10" name="Straight Connector 9">
            <a:extLst>
              <a:ext uri="{FF2B5EF4-FFF2-40B4-BE49-F238E27FC236}">
                <a16:creationId xmlns:a16="http://schemas.microsoft.com/office/drawing/2014/main" id="{77D3D552-F581-4A67-A448-29835ED25FCD}"/>
              </a:ext>
            </a:extLst>
          </p:cNvPr>
          <p:cNvCxnSpPr/>
          <p:nvPr/>
        </p:nvCxnSpPr>
        <p:spPr>
          <a:xfrm>
            <a:off x="6810375" y="1147141"/>
            <a:ext cx="4914900" cy="3520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0237E66-4C5A-42AA-B198-5B09F240043F}"/>
              </a:ext>
            </a:extLst>
          </p:cNvPr>
          <p:cNvCxnSpPr/>
          <p:nvPr/>
        </p:nvCxnSpPr>
        <p:spPr>
          <a:xfrm>
            <a:off x="6819900" y="4117169"/>
            <a:ext cx="504825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3B8EF2-A494-4101-819F-BCE62E425222}"/>
              </a:ext>
            </a:extLst>
          </p:cNvPr>
          <p:cNvSpPr txBox="1"/>
          <p:nvPr/>
        </p:nvSpPr>
        <p:spPr>
          <a:xfrm>
            <a:off x="6786563" y="500809"/>
            <a:ext cx="5057775" cy="646331"/>
          </a:xfrm>
          <a:prstGeom prst="rect">
            <a:avLst/>
          </a:prstGeom>
          <a:noFill/>
        </p:spPr>
        <p:txBody>
          <a:bodyPr wrap="square" rtlCol="0">
            <a:spAutoFit/>
          </a:bodyPr>
          <a:lstStyle/>
          <a:p>
            <a:r>
              <a:rPr lang="en-IN" sz="1800" b="1" dirty="0">
                <a:effectLst/>
                <a:latin typeface="Times New Roman" panose="02020603050405020304" pitchFamily="18" charset="0"/>
                <a:ea typeface="Times New Roman" panose="02020603050405020304" pitchFamily="18" charset="0"/>
              </a:rPr>
              <a:t>Data related to the last contact of the current campaign</a:t>
            </a:r>
            <a:endParaRPr lang="en-US" dirty="0"/>
          </a:p>
        </p:txBody>
      </p:sp>
      <p:sp>
        <p:nvSpPr>
          <p:cNvPr id="14" name="TextBox 13">
            <a:extLst>
              <a:ext uri="{FF2B5EF4-FFF2-40B4-BE49-F238E27FC236}">
                <a16:creationId xmlns:a16="http://schemas.microsoft.com/office/drawing/2014/main" id="{B4546F82-16B1-4E16-8CC5-503CE8B5789A}"/>
              </a:ext>
            </a:extLst>
          </p:cNvPr>
          <p:cNvSpPr txBox="1"/>
          <p:nvPr/>
        </p:nvSpPr>
        <p:spPr>
          <a:xfrm>
            <a:off x="6896100" y="3650542"/>
            <a:ext cx="4305300" cy="369332"/>
          </a:xfrm>
          <a:prstGeom prst="rect">
            <a:avLst/>
          </a:prstGeom>
          <a:noFill/>
        </p:spPr>
        <p:txBody>
          <a:bodyPr wrap="square" rtlCol="0">
            <a:spAutoFit/>
          </a:bodyPr>
          <a:lstStyle/>
          <a:p>
            <a:r>
              <a:rPr lang="en-IN" b="1" dirty="0">
                <a:latin typeface="Times New Roman" panose="02020603050405020304" pitchFamily="18" charset="0"/>
                <a:ea typeface="Times New Roman" panose="02020603050405020304" pitchFamily="18" charset="0"/>
              </a:rPr>
              <a:t>S</a:t>
            </a:r>
            <a:r>
              <a:rPr lang="en-IN" sz="1800" b="1" dirty="0">
                <a:effectLst/>
                <a:latin typeface="Times New Roman" panose="02020603050405020304" pitchFamily="18" charset="0"/>
                <a:ea typeface="Times New Roman" panose="02020603050405020304" pitchFamily="18" charset="0"/>
              </a:rPr>
              <a:t>ocial and Economic context attributes</a:t>
            </a:r>
            <a:endParaRPr lang="en-US" dirty="0"/>
          </a:p>
        </p:txBody>
      </p:sp>
      <p:pic>
        <p:nvPicPr>
          <p:cNvPr id="18" name="Graphic 17" descr="A lightbulb">
            <a:extLst>
              <a:ext uri="{FF2B5EF4-FFF2-40B4-BE49-F238E27FC236}">
                <a16:creationId xmlns:a16="http://schemas.microsoft.com/office/drawing/2014/main" id="{2F209221-931F-4747-A678-F28F94DB30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16196" y="712566"/>
            <a:ext cx="2931847" cy="2931847"/>
          </a:xfrm>
          <a:prstGeom prst="rect">
            <a:avLst/>
          </a:prstGeom>
        </p:spPr>
      </p:pic>
      <p:pic>
        <p:nvPicPr>
          <p:cNvPr id="25" name="Graphic 24" descr="Storytelling outline">
            <a:extLst>
              <a:ext uri="{FF2B5EF4-FFF2-40B4-BE49-F238E27FC236}">
                <a16:creationId xmlns:a16="http://schemas.microsoft.com/office/drawing/2014/main" id="{B51BEECE-26B2-41F9-BD8C-50AF81B2E6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216451" y="4561298"/>
            <a:ext cx="1999745" cy="1999745"/>
          </a:xfrm>
          <a:prstGeom prst="rect">
            <a:avLst/>
          </a:prstGeom>
          <a:scene3d>
            <a:camera prst="obliqueBottomLeft"/>
            <a:lightRig rig="threePt" dir="t"/>
          </a:scene3d>
        </p:spPr>
      </p:pic>
    </p:spTree>
    <p:extLst>
      <p:ext uri="{BB962C8B-B14F-4D97-AF65-F5344CB8AC3E}">
        <p14:creationId xmlns:p14="http://schemas.microsoft.com/office/powerpoint/2010/main" val="28054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099467-ADAD-4CE3-943D-332EA5F28FA9}"/>
              </a:ext>
            </a:extLst>
          </p:cNvPr>
          <p:cNvSpPr>
            <a:spLocks noGrp="1"/>
          </p:cNvSpPr>
          <p:nvPr>
            <p:ph type="body" sz="quarter" idx="13"/>
          </p:nvPr>
        </p:nvSpPr>
        <p:spPr>
          <a:xfrm>
            <a:off x="4999330" y="537328"/>
            <a:ext cx="6718188" cy="6193410"/>
          </a:xfrm>
        </p:spPr>
        <p:txBody>
          <a:bodyPr vert="horz" lIns="45720" tIns="45720" rIns="45720" bIns="45720" rtlCol="0" anchor="ctr">
            <a:normAutofit fontScale="92500" lnSpcReduction="10000"/>
          </a:bodyPr>
          <a:lstStyle/>
          <a:p>
            <a:pPr marL="285750" indent="-285750">
              <a:buFont typeface="Arial" panose="020B0604020202020204" pitchFamily="34" charset="0"/>
              <a:buChar char="•"/>
            </a:pPr>
            <a:r>
              <a:rPr lang="en-US" b="1" dirty="0" err="1">
                <a:solidFill>
                  <a:schemeClr val="tx1"/>
                </a:solidFill>
              </a:rPr>
              <a:t>Numpy</a:t>
            </a:r>
            <a:r>
              <a:rPr lang="en-US" dirty="0">
                <a:solidFill>
                  <a:schemeClr val="tx1"/>
                </a:solidFill>
              </a:rPr>
              <a:t>: </a:t>
            </a:r>
            <a:r>
              <a:rPr lang="en-US" i="0" dirty="0">
                <a:solidFill>
                  <a:schemeClr val="tx1"/>
                </a:solidFill>
                <a:effectLst/>
              </a:rPr>
              <a:t>It is a Python library that provides a multidimensional array object, various derived objects and an assortment of routines for fast operations on arrays, including mathematical, logical, shape manipulation, sorting, selecting, I/O, discrete Fourier transforms, basic linear algebra, basic statistical operations, random simulation and much more.</a:t>
            </a:r>
            <a:endParaRPr lang="en-US" dirty="0">
              <a:solidFill>
                <a:schemeClr val="tx1"/>
              </a:solidFill>
            </a:endParaRPr>
          </a:p>
          <a:p>
            <a:pPr marL="285750" indent="-285750">
              <a:buFont typeface="Arial" panose="020B0604020202020204" pitchFamily="34" charset="0"/>
              <a:buChar char="•"/>
            </a:pPr>
            <a:r>
              <a:rPr lang="en-US" b="1" dirty="0">
                <a:solidFill>
                  <a:schemeClr val="tx1"/>
                </a:solidFill>
              </a:rPr>
              <a:t>Pandas</a:t>
            </a:r>
            <a:r>
              <a:rPr lang="en-US" dirty="0">
                <a:solidFill>
                  <a:schemeClr val="tx1"/>
                </a:solidFill>
              </a:rPr>
              <a:t>: </a:t>
            </a:r>
            <a:r>
              <a:rPr lang="en-US" i="0" dirty="0">
                <a:solidFill>
                  <a:schemeClr val="tx1"/>
                </a:solidFill>
                <a:effectLst/>
              </a:rPr>
              <a:t>It is used for data analysis and machine learning tasks</a:t>
            </a:r>
            <a:endParaRPr lang="en-US" dirty="0">
              <a:solidFill>
                <a:schemeClr val="tx1"/>
              </a:solidFill>
            </a:endParaRPr>
          </a:p>
          <a:p>
            <a:pPr marL="285750" indent="-285750">
              <a:buFont typeface="Arial" panose="020B0604020202020204" pitchFamily="34" charset="0"/>
              <a:buChar char="•"/>
            </a:pPr>
            <a:r>
              <a:rPr lang="en-US" b="1" dirty="0">
                <a:solidFill>
                  <a:schemeClr val="tx1"/>
                </a:solidFill>
              </a:rPr>
              <a:t>Matplotlib</a:t>
            </a:r>
            <a:r>
              <a:rPr lang="en-US" dirty="0">
                <a:solidFill>
                  <a:schemeClr val="tx1"/>
                </a:solidFill>
              </a:rPr>
              <a:t>: </a:t>
            </a:r>
            <a:r>
              <a:rPr lang="en-US" i="0" dirty="0">
                <a:solidFill>
                  <a:schemeClr val="tx1"/>
                </a:solidFill>
                <a:effectLst/>
              </a:rPr>
              <a:t>It is one of the most popular python package used for data visualization.</a:t>
            </a:r>
            <a:endParaRPr lang="en-US" dirty="0">
              <a:solidFill>
                <a:schemeClr val="tx1"/>
              </a:solidFill>
            </a:endParaRPr>
          </a:p>
          <a:p>
            <a:pPr marL="285750" indent="-285750">
              <a:buFont typeface="Arial" panose="020B0604020202020204" pitchFamily="34" charset="0"/>
              <a:buChar char="•"/>
            </a:pPr>
            <a:r>
              <a:rPr lang="en-US" b="1" dirty="0">
                <a:solidFill>
                  <a:schemeClr val="tx1"/>
                </a:solidFill>
              </a:rPr>
              <a:t>Seaborn</a:t>
            </a:r>
            <a:r>
              <a:rPr lang="en-US" dirty="0">
                <a:solidFill>
                  <a:schemeClr val="tx1"/>
                </a:solidFill>
              </a:rPr>
              <a:t>: </a:t>
            </a:r>
            <a:r>
              <a:rPr lang="en-US" i="0" dirty="0">
                <a:solidFill>
                  <a:schemeClr val="tx1"/>
                </a:solidFill>
                <a:effectLst/>
              </a:rPr>
              <a:t>It is a library mostly used for statistical plotting in Python.</a:t>
            </a:r>
            <a:endParaRPr lang="en-US" dirty="0">
              <a:solidFill>
                <a:schemeClr val="tx1"/>
              </a:solidFill>
            </a:endParaRPr>
          </a:p>
          <a:p>
            <a:pPr marL="285750" indent="-285750">
              <a:buFont typeface="Arial" panose="020B0604020202020204" pitchFamily="34" charset="0"/>
              <a:buChar char="•"/>
            </a:pPr>
            <a:r>
              <a:rPr lang="en-US" b="1" dirty="0">
                <a:solidFill>
                  <a:schemeClr val="tx1"/>
                </a:solidFill>
              </a:rPr>
              <a:t>Scikit-learn</a:t>
            </a:r>
            <a:r>
              <a:rPr lang="en-US" dirty="0">
                <a:solidFill>
                  <a:schemeClr val="tx1"/>
                </a:solidFill>
              </a:rPr>
              <a:t>: </a:t>
            </a:r>
            <a:r>
              <a:rPr lang="en-US" b="0" i="0" dirty="0">
                <a:solidFill>
                  <a:schemeClr val="tx1"/>
                </a:solidFill>
                <a:effectLst/>
              </a:rPr>
              <a:t>It is a free software machine learning library for the Python programming language. </a:t>
            </a:r>
            <a:endParaRPr lang="en-US" dirty="0">
              <a:solidFill>
                <a:schemeClr val="tx1"/>
              </a:solidFill>
            </a:endParaRPr>
          </a:p>
          <a:p>
            <a:pPr marL="285750" indent="-285750">
              <a:buFont typeface="Arial" panose="020B0604020202020204" pitchFamily="34" charset="0"/>
              <a:buChar char="•"/>
            </a:pPr>
            <a:r>
              <a:rPr lang="en-US" b="1" dirty="0">
                <a:solidFill>
                  <a:schemeClr val="tx1"/>
                </a:solidFill>
              </a:rPr>
              <a:t>Stats-model</a:t>
            </a:r>
            <a:r>
              <a:rPr lang="en-US" dirty="0">
                <a:solidFill>
                  <a:schemeClr val="tx1"/>
                </a:solidFill>
              </a:rPr>
              <a:t>: This </a:t>
            </a:r>
            <a:r>
              <a:rPr lang="en-US" i="0" dirty="0">
                <a:solidFill>
                  <a:schemeClr val="tx1"/>
                </a:solidFill>
                <a:effectLst/>
              </a:rPr>
              <a:t>provides classes and functions for the estimation of many different statistical models, as well as for conducting statistical tests, and statistical data exploration.</a:t>
            </a:r>
            <a:endParaRPr lang="en-US" dirty="0">
              <a:solidFill>
                <a:schemeClr val="tx1"/>
              </a:solidFill>
            </a:endParaRPr>
          </a:p>
          <a:p>
            <a:pPr marL="285750" indent="-285750">
              <a:buFont typeface="Arial" panose="020B0604020202020204" pitchFamily="34" charset="0"/>
              <a:buChar char="•"/>
            </a:pPr>
            <a:r>
              <a:rPr lang="en-US" b="1" dirty="0" err="1">
                <a:solidFill>
                  <a:schemeClr val="tx1"/>
                </a:solidFill>
              </a:rPr>
              <a:t>Scipy</a:t>
            </a:r>
            <a:r>
              <a:rPr lang="en-US" dirty="0">
                <a:solidFill>
                  <a:schemeClr val="tx1"/>
                </a:solidFill>
              </a:rPr>
              <a:t>: </a:t>
            </a:r>
            <a:r>
              <a:rPr lang="en-US" i="0" dirty="0">
                <a:solidFill>
                  <a:schemeClr val="tx1"/>
                </a:solidFill>
                <a:effectLst/>
              </a:rPr>
              <a:t>It is used for solving scientific, engineering and technical problems</a:t>
            </a:r>
            <a:endParaRPr lang="en-US" dirty="0">
              <a:solidFill>
                <a:schemeClr val="tx1"/>
              </a:solidFill>
            </a:endParaRPr>
          </a:p>
          <a:p>
            <a:pPr marL="285750" indent="-285750">
              <a:buFont typeface="Arial" panose="020B0604020202020204" pitchFamily="34" charset="0"/>
              <a:buChar char="•"/>
            </a:pPr>
            <a:r>
              <a:rPr lang="en-US" b="1" dirty="0" err="1">
                <a:solidFill>
                  <a:schemeClr val="tx1"/>
                </a:solidFill>
              </a:rPr>
              <a:t>PySpark</a:t>
            </a:r>
            <a:r>
              <a:rPr lang="en-US" dirty="0">
                <a:solidFill>
                  <a:schemeClr val="tx1"/>
                </a:solidFill>
              </a:rPr>
              <a:t>: </a:t>
            </a:r>
            <a:r>
              <a:rPr lang="en-US" i="0" dirty="0">
                <a:solidFill>
                  <a:schemeClr val="tx1"/>
                </a:solidFill>
                <a:effectLst/>
              </a:rPr>
              <a:t>It is an interface for Apache Spark in Python.</a:t>
            </a:r>
            <a:endParaRPr lang="en-US" dirty="0">
              <a:solidFill>
                <a:schemeClr val="tx1"/>
              </a:solidFill>
            </a:endParaRPr>
          </a:p>
          <a:p>
            <a:pPr marL="285750" indent="-285750">
              <a:buFont typeface="Arial" panose="020B0604020202020204" pitchFamily="34" charset="0"/>
              <a:buChar char="•"/>
            </a:pPr>
            <a:r>
              <a:rPr lang="en-US" b="1" dirty="0">
                <a:solidFill>
                  <a:schemeClr val="tx1"/>
                </a:solidFill>
              </a:rPr>
              <a:t>Flask</a:t>
            </a:r>
            <a:r>
              <a:rPr lang="en-US" dirty="0">
                <a:solidFill>
                  <a:schemeClr val="tx1"/>
                </a:solidFill>
              </a:rPr>
              <a:t>: </a:t>
            </a:r>
            <a:r>
              <a:rPr lang="en-US" i="0" dirty="0">
                <a:solidFill>
                  <a:schemeClr val="tx1"/>
                </a:solidFill>
                <a:effectLst/>
              </a:rPr>
              <a:t>It is a micro web framework written in Python. It is classified as a microframework because it does not require tools or libraries.</a:t>
            </a:r>
            <a:endParaRPr lang="en-US" dirty="0">
              <a:solidFill>
                <a:schemeClr val="tx1"/>
              </a:solidFill>
            </a:endParaRPr>
          </a:p>
          <a:p>
            <a:pPr marL="285750" indent="-285750">
              <a:buFont typeface="Arial" panose="020B0604020202020204" pitchFamily="34" charset="0"/>
              <a:buChar char="•"/>
            </a:pPr>
            <a:endParaRPr lang="en-US" sz="1500" dirty="0">
              <a:solidFill>
                <a:schemeClr val="tx1"/>
              </a:solidFill>
            </a:endParaRPr>
          </a:p>
        </p:txBody>
      </p:sp>
      <p:sp>
        <p:nvSpPr>
          <p:cNvPr id="3" name="Title 2">
            <a:extLst>
              <a:ext uri="{FF2B5EF4-FFF2-40B4-BE49-F238E27FC236}">
                <a16:creationId xmlns:a16="http://schemas.microsoft.com/office/drawing/2014/main" id="{3B04528C-6E37-4D82-B3F3-FC2DAD46C33F}"/>
              </a:ext>
            </a:extLst>
          </p:cNvPr>
          <p:cNvSpPr>
            <a:spLocks noGrp="1"/>
          </p:cNvSpPr>
          <p:nvPr>
            <p:ph type="title"/>
          </p:nvPr>
        </p:nvSpPr>
        <p:spPr>
          <a:xfrm>
            <a:off x="964788" y="804333"/>
            <a:ext cx="3391900" cy="5249334"/>
          </a:xfrm>
        </p:spPr>
        <p:txBody>
          <a:bodyPr vert="horz" lIns="91440" tIns="45720" rIns="91440" bIns="45720" rtlCol="0" anchor="ctr">
            <a:normAutofit/>
          </a:bodyPr>
          <a:lstStyle/>
          <a:p>
            <a:pPr algn="ctr"/>
            <a:r>
              <a:rPr lang="en-US" sz="5000" dirty="0"/>
              <a:t>Python Packages used in the Project </a:t>
            </a:r>
          </a:p>
        </p:txBody>
      </p:sp>
    </p:spTree>
    <p:extLst>
      <p:ext uri="{BB962C8B-B14F-4D97-AF65-F5344CB8AC3E}">
        <p14:creationId xmlns:p14="http://schemas.microsoft.com/office/powerpoint/2010/main" val="32598577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1" name="Picture 53">
            <a:extLst>
              <a:ext uri="{FF2B5EF4-FFF2-40B4-BE49-F238E27FC236}">
                <a16:creationId xmlns:a16="http://schemas.microsoft.com/office/drawing/2014/main" id="{F67F8395-C8BF-4D9A-8E1C-C5B8B62540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3" name="Freeform 11">
            <a:extLst>
              <a:ext uri="{FF2B5EF4-FFF2-40B4-BE49-F238E27FC236}">
                <a16:creationId xmlns:a16="http://schemas.microsoft.com/office/drawing/2014/main" id="{A806F238-5694-4E8D-AAC8-1ED130BF1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55" name="Freeform 13">
            <a:extLst>
              <a:ext uri="{FF2B5EF4-FFF2-40B4-BE49-F238E27FC236}">
                <a16:creationId xmlns:a16="http://schemas.microsoft.com/office/drawing/2014/main" id="{DCBF27B4-02C2-4A61-BA37-89A56406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57" name="Freeform 25">
            <a:extLst>
              <a:ext uri="{FF2B5EF4-FFF2-40B4-BE49-F238E27FC236}">
                <a16:creationId xmlns:a16="http://schemas.microsoft.com/office/drawing/2014/main" id="{BF5F1D1A-955C-417D-825D-A33879560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59" name="Freeform 14">
            <a:extLst>
              <a:ext uri="{FF2B5EF4-FFF2-40B4-BE49-F238E27FC236}">
                <a16:creationId xmlns:a16="http://schemas.microsoft.com/office/drawing/2014/main" id="{D3655EA9-64F3-4ADA-B75E-3DFC4C36B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61" name="5-Point Star 24">
            <a:extLst>
              <a:ext uri="{FF2B5EF4-FFF2-40B4-BE49-F238E27FC236}">
                <a16:creationId xmlns:a16="http://schemas.microsoft.com/office/drawing/2014/main" id="{7720F65E-1C84-4298-BD38-492D4D74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8A831594-63F2-4100-9B1D-AE227FCE7C86}"/>
              </a:ext>
            </a:extLst>
          </p:cNvPr>
          <p:cNvSpPr>
            <a:spLocks noGrp="1"/>
          </p:cNvSpPr>
          <p:nvPr>
            <p:ph type="title"/>
          </p:nvPr>
        </p:nvSpPr>
        <p:spPr>
          <a:xfrm rot="21420000">
            <a:off x="562263" y="655592"/>
            <a:ext cx="5428489" cy="3278684"/>
          </a:xfrm>
        </p:spPr>
        <p:txBody>
          <a:bodyPr vert="horz" lIns="91440" tIns="45720" rIns="91440" bIns="45720" rtlCol="0" anchor="b">
            <a:normAutofit/>
          </a:bodyPr>
          <a:lstStyle/>
          <a:p>
            <a:pPr algn="r"/>
            <a:r>
              <a:rPr lang="en-US" sz="7400" dirty="0">
                <a:solidFill>
                  <a:srgbClr val="EF8D21"/>
                </a:solidFill>
              </a:rPr>
              <a:t>CHECKPOINT-1</a:t>
            </a:r>
          </a:p>
        </p:txBody>
      </p:sp>
      <p:pic>
        <p:nvPicPr>
          <p:cNvPr id="49" name="Graphic 48" descr="Map with pin">
            <a:extLst>
              <a:ext uri="{FF2B5EF4-FFF2-40B4-BE49-F238E27FC236}">
                <a16:creationId xmlns:a16="http://schemas.microsoft.com/office/drawing/2014/main" id="{C4D1FC3F-6611-4A20-BC34-B2A2812A0F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420000">
            <a:off x="6635077" y="373505"/>
            <a:ext cx="3813745" cy="3813745"/>
          </a:xfrm>
          <a:prstGeom prst="rect">
            <a:avLst/>
          </a:prstGeom>
        </p:spPr>
      </p:pic>
    </p:spTree>
    <p:extLst>
      <p:ext uri="{BB962C8B-B14F-4D97-AF65-F5344CB8AC3E}">
        <p14:creationId xmlns:p14="http://schemas.microsoft.com/office/powerpoint/2010/main" val="3529288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406">
                                          <p:stCondLst>
                                            <p:cond delay="0"/>
                                          </p:stCondLst>
                                        </p:cTn>
                                        <p:tgtEl>
                                          <p:spTgt spid="49"/>
                                        </p:tgtEl>
                                      </p:cBhvr>
                                    </p:animEffect>
                                    <p:anim calcmode="lin" valueType="num">
                                      <p:cBhvr>
                                        <p:cTn id="12" dur="1275"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3" dur="465"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4" dur="465" tmFilter="0, 0; 0.125,0.2665; 0.25,0.4; 0.375,0.465; 0.5,0.5;  0.625,0.535; 0.75,0.6; 0.875,0.7335; 1,1">
                                          <p:stCondLst>
                                            <p:cond delay="465"/>
                                          </p:stCondLst>
                                        </p:cTn>
                                        <p:tgtEl>
                                          <p:spTgt spid="49"/>
                                        </p:tgtEl>
                                        <p:attrNameLst>
                                          <p:attrName>ppt_y</p:attrName>
                                        </p:attrNameLst>
                                      </p:cBhvr>
                                      <p:tavLst>
                                        <p:tav tm="0" fmla="#ppt_y-sin(pi*$)/9">
                                          <p:val>
                                            <p:fltVal val="0"/>
                                          </p:val>
                                        </p:tav>
                                        <p:tav tm="100000">
                                          <p:val>
                                            <p:fltVal val="1"/>
                                          </p:val>
                                        </p:tav>
                                      </p:tavLst>
                                    </p:anim>
                                    <p:anim calcmode="lin" valueType="num">
                                      <p:cBhvr>
                                        <p:cTn id="15" dur="232" tmFilter="0, 0; 0.125,0.2665; 0.25,0.4; 0.375,0.465; 0.5,0.5;  0.625,0.535; 0.75,0.6; 0.875,0.7335; 1,1">
                                          <p:stCondLst>
                                            <p:cond delay="927"/>
                                          </p:stCondLst>
                                        </p:cTn>
                                        <p:tgtEl>
                                          <p:spTgt spid="49"/>
                                        </p:tgtEl>
                                        <p:attrNameLst>
                                          <p:attrName>ppt_y</p:attrName>
                                        </p:attrNameLst>
                                      </p:cBhvr>
                                      <p:tavLst>
                                        <p:tav tm="0" fmla="#ppt_y-sin(pi*$)/27">
                                          <p:val>
                                            <p:fltVal val="0"/>
                                          </p:val>
                                        </p:tav>
                                        <p:tav tm="100000">
                                          <p:val>
                                            <p:fltVal val="1"/>
                                          </p:val>
                                        </p:tav>
                                      </p:tavLst>
                                    </p:anim>
                                    <p:anim calcmode="lin" valueType="num">
                                      <p:cBhvr>
                                        <p:cTn id="16" dur="115" tmFilter="0, 0; 0.125,0.2665; 0.25,0.4; 0.375,0.465; 0.5,0.5;  0.625,0.535; 0.75,0.6; 0.875,0.7335; 1,1">
                                          <p:stCondLst>
                                            <p:cond delay="1159"/>
                                          </p:stCondLst>
                                        </p:cTn>
                                        <p:tgtEl>
                                          <p:spTgt spid="49"/>
                                        </p:tgtEl>
                                        <p:attrNameLst>
                                          <p:attrName>ppt_y</p:attrName>
                                        </p:attrNameLst>
                                      </p:cBhvr>
                                      <p:tavLst>
                                        <p:tav tm="0" fmla="#ppt_y-sin(pi*$)/81">
                                          <p:val>
                                            <p:fltVal val="0"/>
                                          </p:val>
                                        </p:tav>
                                        <p:tav tm="100000">
                                          <p:val>
                                            <p:fltVal val="1"/>
                                          </p:val>
                                        </p:tav>
                                      </p:tavLst>
                                    </p:anim>
                                    <p:animScale>
                                      <p:cBhvr>
                                        <p:cTn id="17" dur="18">
                                          <p:stCondLst>
                                            <p:cond delay="455"/>
                                          </p:stCondLst>
                                        </p:cTn>
                                        <p:tgtEl>
                                          <p:spTgt spid="49"/>
                                        </p:tgtEl>
                                      </p:cBhvr>
                                      <p:to x="100000" y="60000"/>
                                    </p:animScale>
                                    <p:animScale>
                                      <p:cBhvr>
                                        <p:cTn id="18" dur="116" decel="50000">
                                          <p:stCondLst>
                                            <p:cond delay="473"/>
                                          </p:stCondLst>
                                        </p:cTn>
                                        <p:tgtEl>
                                          <p:spTgt spid="49"/>
                                        </p:tgtEl>
                                      </p:cBhvr>
                                      <p:to x="100000" y="100000"/>
                                    </p:animScale>
                                    <p:animScale>
                                      <p:cBhvr>
                                        <p:cTn id="19" dur="18">
                                          <p:stCondLst>
                                            <p:cond delay="918"/>
                                          </p:stCondLst>
                                        </p:cTn>
                                        <p:tgtEl>
                                          <p:spTgt spid="49"/>
                                        </p:tgtEl>
                                      </p:cBhvr>
                                      <p:to x="100000" y="80000"/>
                                    </p:animScale>
                                    <p:animScale>
                                      <p:cBhvr>
                                        <p:cTn id="20" dur="116" decel="50000">
                                          <p:stCondLst>
                                            <p:cond delay="937"/>
                                          </p:stCondLst>
                                        </p:cTn>
                                        <p:tgtEl>
                                          <p:spTgt spid="49"/>
                                        </p:tgtEl>
                                      </p:cBhvr>
                                      <p:to x="100000" y="100000"/>
                                    </p:animScale>
                                    <p:animScale>
                                      <p:cBhvr>
                                        <p:cTn id="21" dur="18">
                                          <p:stCondLst>
                                            <p:cond delay="1149"/>
                                          </p:stCondLst>
                                        </p:cTn>
                                        <p:tgtEl>
                                          <p:spTgt spid="49"/>
                                        </p:tgtEl>
                                      </p:cBhvr>
                                      <p:to x="100000" y="90000"/>
                                    </p:animScale>
                                    <p:animScale>
                                      <p:cBhvr>
                                        <p:cTn id="22" dur="116" decel="50000">
                                          <p:stCondLst>
                                            <p:cond delay="1168"/>
                                          </p:stCondLst>
                                        </p:cTn>
                                        <p:tgtEl>
                                          <p:spTgt spid="49"/>
                                        </p:tgtEl>
                                      </p:cBhvr>
                                      <p:to x="100000" y="100000"/>
                                    </p:animScale>
                                    <p:animScale>
                                      <p:cBhvr>
                                        <p:cTn id="23" dur="18">
                                          <p:stCondLst>
                                            <p:cond delay="1266"/>
                                          </p:stCondLst>
                                        </p:cTn>
                                        <p:tgtEl>
                                          <p:spTgt spid="49"/>
                                        </p:tgtEl>
                                      </p:cBhvr>
                                      <p:to x="100000" y="95000"/>
                                    </p:animScale>
                                    <p:animScale>
                                      <p:cBhvr>
                                        <p:cTn id="24" dur="116" decel="50000">
                                          <p:stCondLst>
                                            <p:cond delay="1284"/>
                                          </p:stCondLst>
                                        </p:cTn>
                                        <p:tgtEl>
                                          <p:spTgt spid="4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theme/_rels/theme6.xml.rels><?xml version="1.0" encoding="UTF-8" standalone="yes"?>
<Relationships xmlns="http://schemas.openxmlformats.org/package/2006/relationships"><Relationship Id="rId1" Type="http://schemas.openxmlformats.org/officeDocument/2006/relationships/image" Target="../media/image16.jpeg"/></Relationships>
</file>

<file path=ppt/theme/_rels/theme7.xml.rels><?xml version="1.0" encoding="UTF-8" standalone="yes"?>
<Relationships xmlns="http://schemas.openxmlformats.org/package/2006/relationships"><Relationship Id="rId1" Type="http://schemas.openxmlformats.org/officeDocument/2006/relationships/image" Target="../media/image16.jpeg"/></Relationships>
</file>

<file path=ppt/theme/_rels/theme8.xml.rels><?xml version="1.0" encoding="UTF-8" standalone="yes"?>
<Relationships xmlns="http://schemas.openxmlformats.org/package/2006/relationships"><Relationship Id="rId1" Type="http://schemas.openxmlformats.org/officeDocument/2006/relationships/image" Target="../media/image20.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6.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7.xml><?xml version="1.0" encoding="utf-8"?>
<a:theme xmlns:a="http://schemas.openxmlformats.org/drawingml/2006/main" name="1_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8.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9.xml><?xml version="1.0" encoding="utf-8"?>
<a:theme xmlns:a="http://schemas.openxmlformats.org/drawingml/2006/main" name="1_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otalTime>1017</TotalTime>
  <Words>2377</Words>
  <Application>Microsoft Office PowerPoint</Application>
  <PresentationFormat>Widescreen</PresentationFormat>
  <Paragraphs>254</Paragraphs>
  <Slides>48</Slides>
  <Notes>5</Notes>
  <HiddenSlides>0</HiddenSlides>
  <MMClips>0</MMClips>
  <ScaleCrop>false</ScaleCrop>
  <HeadingPairs>
    <vt:vector size="6" baseType="variant">
      <vt:variant>
        <vt:lpstr>Fonts Used</vt:lpstr>
      </vt:variant>
      <vt:variant>
        <vt:i4>21</vt:i4>
      </vt:variant>
      <vt:variant>
        <vt:lpstr>Theme</vt:lpstr>
      </vt:variant>
      <vt:variant>
        <vt:i4>9</vt:i4>
      </vt:variant>
      <vt:variant>
        <vt:lpstr>Slide Titles</vt:lpstr>
      </vt:variant>
      <vt:variant>
        <vt:i4>48</vt:i4>
      </vt:variant>
    </vt:vector>
  </HeadingPairs>
  <TitlesOfParts>
    <vt:vector size="78" baseType="lpstr">
      <vt:lpstr>Abadi</vt:lpstr>
      <vt:lpstr>Amasis MT Pro Black</vt:lpstr>
      <vt:lpstr>Amasis MT Pro Light</vt:lpstr>
      <vt:lpstr>Arial</vt:lpstr>
      <vt:lpstr>Calibri</vt:lpstr>
      <vt:lpstr>Calibri Light</vt:lpstr>
      <vt:lpstr>Corbel</vt:lpstr>
      <vt:lpstr>Garamond</vt:lpstr>
      <vt:lpstr>Helvetica Neue</vt:lpstr>
      <vt:lpstr>Impact</vt:lpstr>
      <vt:lpstr>Noto Sans Symbols</vt:lpstr>
      <vt:lpstr>PT Serif</vt:lpstr>
      <vt:lpstr>Rockwell</vt:lpstr>
      <vt:lpstr>Rockwell Condensed</vt:lpstr>
      <vt:lpstr>Times New Roman</vt:lpstr>
      <vt:lpstr>Trebuchet MS</vt:lpstr>
      <vt:lpstr>Tw Cen MT</vt:lpstr>
      <vt:lpstr>Tw Cen MT Condensed</vt:lpstr>
      <vt:lpstr>Wingdings</vt:lpstr>
      <vt:lpstr>Wingdings 2</vt:lpstr>
      <vt:lpstr>Wingdings 3</vt:lpstr>
      <vt:lpstr>Main Event</vt:lpstr>
      <vt:lpstr>Berlin</vt:lpstr>
      <vt:lpstr>Droplet</vt:lpstr>
      <vt:lpstr>Organic</vt:lpstr>
      <vt:lpstr>Basis</vt:lpstr>
      <vt:lpstr>Wood Type</vt:lpstr>
      <vt:lpstr>1_Wood Type</vt:lpstr>
      <vt:lpstr>Integral</vt:lpstr>
      <vt:lpstr>1_Droplet</vt:lpstr>
      <vt:lpstr>INTEGRATED  CAPSTONE  PROJECT </vt:lpstr>
      <vt:lpstr>Problem Statement</vt:lpstr>
      <vt:lpstr>PowerPoint Presentation</vt:lpstr>
      <vt:lpstr>Timeline</vt:lpstr>
      <vt:lpstr>Building Steps of  The Capstone Project</vt:lpstr>
      <vt:lpstr>Additional Functions of Capstone Project</vt:lpstr>
      <vt:lpstr>Data Dictionary</vt:lpstr>
      <vt:lpstr>Python Packages used in the Project </vt:lpstr>
      <vt:lpstr>CHECKPOINT-1</vt:lpstr>
      <vt:lpstr>Checkpoint-1 Walkthrough</vt:lpstr>
      <vt:lpstr>     Task 1.1 – Data Manipulation using Python</vt:lpstr>
      <vt:lpstr>PowerPoint Presentation</vt:lpstr>
      <vt:lpstr>PowerPoint Presentation</vt:lpstr>
      <vt:lpstr>PowerPoint Presentation</vt:lpstr>
      <vt:lpstr>TASK 1.2 – SQL – Oracle</vt:lpstr>
      <vt:lpstr>PowerPoint Presentation</vt:lpstr>
      <vt:lpstr>PowerPoint Presentation</vt:lpstr>
      <vt:lpstr>PowerPoint Presentation</vt:lpstr>
      <vt:lpstr>TasK 1.3 – Statistical Analysis using Python</vt:lpstr>
      <vt:lpstr>PowerPoint Presentation</vt:lpstr>
      <vt:lpstr>PowerPoint Presentation</vt:lpstr>
      <vt:lpstr>PowerPoint Presentation</vt:lpstr>
      <vt:lpstr>ChECKPOINT-2</vt:lpstr>
      <vt:lpstr>Checkpoint-2 Walkthrough</vt:lpstr>
      <vt:lpstr>Task 2.1 - Visualization using Python:</vt:lpstr>
      <vt:lpstr>Percentage Distribution of Education in different Regions:</vt:lpstr>
      <vt:lpstr>PowerPoint Presentation</vt:lpstr>
      <vt:lpstr>Task 2.2 – Exploratory Data Analysis Univariate Analysis</vt:lpstr>
      <vt:lpstr>Bi-Variate Analysis</vt:lpstr>
      <vt:lpstr>Multivariate Analysis</vt:lpstr>
      <vt:lpstr>Task 2.3 – Visualization using Power-BI</vt:lpstr>
      <vt:lpstr>PowerPoint Presentation</vt:lpstr>
      <vt:lpstr>Task 2.4 – Model building using ML Algorithms: Logistic Regression Model:</vt:lpstr>
      <vt:lpstr>PowerPoint Presentation</vt:lpstr>
      <vt:lpstr>PowerPoint Presentation</vt:lpstr>
      <vt:lpstr>Inferences from model building:</vt:lpstr>
      <vt:lpstr>Task 3.1 – Data Analysis using Big Data Tools</vt:lpstr>
      <vt:lpstr>Task 3.1-Pyspark ML.lib</vt:lpstr>
      <vt:lpstr>Task 3.2 – Data Analysis on Cloud</vt:lpstr>
      <vt:lpstr>PowerPoint Presentation</vt:lpstr>
      <vt:lpstr>PowerPoint Presentation</vt:lpstr>
      <vt:lpstr>   Various Analytics on Power BI</vt:lpstr>
      <vt:lpstr>PowerPoint Presentation</vt:lpstr>
      <vt:lpstr>Task 3.3 – Deployment of Models using Flask</vt:lpstr>
      <vt:lpstr>PowerPoint Presentation</vt:lpstr>
      <vt:lpstr>PowerPoint Presentation</vt:lpstr>
      <vt:lpstr>“We cannot quite know what will happen if a machine exceeds our own intelligence, so we can’t know if we’ll be infinitely helped by it, or ignored by it and sidelined, or conceivably destroyed by it..”           ~Stephen Hawking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CAPSTONE  PROJECT </dc:title>
  <dc:creator>Sumukh, Hebbar</dc:creator>
  <cp:lastModifiedBy>Sumukh, Hebbar</cp:lastModifiedBy>
  <cp:revision>70</cp:revision>
  <dcterms:created xsi:type="dcterms:W3CDTF">2021-11-22T11:26:43Z</dcterms:created>
  <dcterms:modified xsi:type="dcterms:W3CDTF">2021-12-02T07:16:57Z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2021-11-22T11:26:43Z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0ef92cc8-c1f1-41ca-b3d1-56a93353acfe</vt:lpwstr>
  </property>
  <property fmtid="{D5CDD505-2E9C-101B-9397-08002B2CF9AE}" pid="8" name="MSIP_Label_ea60d57e-af5b-4752-ac57-3e4f28ca11dc_ContentBits">
    <vt:lpwstr>0</vt:lpwstr>
  </property>
</Properties>
</file>